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751939ecd_2_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b751939ecd_2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751939ecd_2_1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b751939ecd_2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751939ecd_2_1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b751939ecd_2_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751939ecd_2_1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b751939ecd_2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751939ecd_2_1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b751939ecd_2_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751939ecd_2_1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b751939ecd_2_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751939ecd_2_1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b751939ecd_2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751939ecd_2_1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b751939ecd_2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751939ecd_2_2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b751939ecd_2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b751939ecd_2_2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b751939ecd_2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751939ecd_2_2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b751939ecd_2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751939ecd_3_1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b751939ecd_3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751939ecd_2_2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b751939ecd_2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751939ecd_6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b751939ecd_6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751939ecd_2_2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b751939ecd_2_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751939ecd_2_2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b751939ecd_2_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b751939ecd_2_2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b751939ecd_2_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751939ecd_6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b751939ecd_6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751939ecd_0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b751939ecd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751939ecd_2_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b751939ecd_2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751939ecd_2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b751939ecd_2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751939ecd_2_1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b751939ecd_2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751939ecd_2_1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b751939ecd_2_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751939ecd_2_1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b751939ecd_2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751939ecd_2_1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b751939ecd_2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751939ecd_2_1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b751939ecd_2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476250" y="1233488"/>
            <a:ext cx="8191500" cy="1454700"/>
          </a:xfrm>
          <a:prstGeom prst="rect">
            <a:avLst/>
          </a:prstGeom>
          <a:noFill/>
          <a:ln>
            <a:noFill/>
          </a:ln>
        </p:spPr>
        <p:txBody>
          <a:bodyPr anchorCtr="0" anchor="b" bIns="19050" lIns="19050" spcFirstLastPara="1" rIns="19050" wrap="square" tIns="19050">
            <a:normAutofit/>
          </a:bodyPr>
          <a:lstStyle>
            <a:lvl1pPr lvl="0" rtl="0" algn="ctr">
              <a:lnSpc>
                <a:spcPct val="90000"/>
              </a:lnSpc>
              <a:spcBef>
                <a:spcPts val="0"/>
              </a:spcBef>
              <a:spcAft>
                <a:spcPts val="0"/>
              </a:spcAft>
              <a:buClr>
                <a:srgbClr val="00E8FF"/>
              </a:buClr>
              <a:buSzPts val="4400"/>
              <a:buFont typeface="Arial"/>
              <a:buNone/>
              <a:defRPr sz="4400">
                <a:solidFill>
                  <a:srgbClr val="00E8FF"/>
                </a:solidFill>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56" name="Google Shape;56;p14"/>
          <p:cNvSpPr txBox="1"/>
          <p:nvPr>
            <p:ph idx="1" type="body"/>
          </p:nvPr>
        </p:nvSpPr>
        <p:spPr>
          <a:xfrm>
            <a:off x="476250" y="4560161"/>
            <a:ext cx="8191500" cy="2604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1300"/>
              <a:buFont typeface="Arial"/>
              <a:buNone/>
              <a:defRPr sz="13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57" name="Google Shape;57;p14"/>
          <p:cNvSpPr txBox="1"/>
          <p:nvPr>
            <p:ph idx="2" type="body"/>
          </p:nvPr>
        </p:nvSpPr>
        <p:spPr>
          <a:xfrm>
            <a:off x="476250" y="2619375"/>
            <a:ext cx="8191500" cy="942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1pPr>
            <a:lvl2pPr indent="-228600" lvl="1" marL="9144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2pPr>
            <a:lvl3pPr indent="-228600" lvl="2" marL="13716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3pPr>
            <a:lvl4pPr indent="-228600" lvl="3" marL="18288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4pPr>
            <a:lvl5pPr indent="-228600" lvl="4" marL="22860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58" name="Google Shape;58;p14"/>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476250" y="304800"/>
            <a:ext cx="8191500" cy="584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61" name="Google Shape;61;p15"/>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62" name="Google Shape;62;p15"/>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63" name="Google Shape;63;p15"/>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4" name="Shape 64"/>
        <p:cNvGrpSpPr/>
        <p:nvPr/>
      </p:nvGrpSpPr>
      <p:grpSpPr>
        <a:xfrm>
          <a:off x="0" y="0"/>
          <a:ext cx="0" cy="0"/>
          <a:chOff x="0" y="0"/>
          <a:chExt cx="0" cy="0"/>
        </a:xfrm>
      </p:grpSpPr>
      <p:sp>
        <p:nvSpPr>
          <p:cNvPr id="65" name="Google Shape;65;p16"/>
          <p:cNvSpPr txBox="1"/>
          <p:nvPr>
            <p:ph type="title"/>
          </p:nvPr>
        </p:nvSpPr>
        <p:spPr>
          <a:xfrm>
            <a:off x="476250" y="304800"/>
            <a:ext cx="8191500" cy="584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66" name="Google Shape;66;p16"/>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67" name="Google Shape;67;p16"/>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68" name="Shape 68"/>
        <p:cNvGrpSpPr/>
        <p:nvPr/>
      </p:nvGrpSpPr>
      <p:grpSpPr>
        <a:xfrm>
          <a:off x="0" y="0"/>
          <a:ext cx="0" cy="0"/>
          <a:chOff x="0" y="0"/>
          <a:chExt cx="0" cy="0"/>
        </a:xfrm>
      </p:grpSpPr>
      <p:sp>
        <p:nvSpPr>
          <p:cNvPr id="69" name="Google Shape;69;p17"/>
          <p:cNvSpPr txBox="1"/>
          <p:nvPr>
            <p:ph type="title"/>
          </p:nvPr>
        </p:nvSpPr>
        <p:spPr>
          <a:xfrm>
            <a:off x="476250" y="1233488"/>
            <a:ext cx="8191500" cy="1452600"/>
          </a:xfrm>
          <a:prstGeom prst="rect">
            <a:avLst/>
          </a:prstGeom>
          <a:noFill/>
          <a:ln>
            <a:noFill/>
          </a:ln>
        </p:spPr>
        <p:txBody>
          <a:bodyPr anchorCtr="0" anchor="b" bIns="19050" lIns="19050" spcFirstLastPara="1" rIns="19050" wrap="square" tIns="19050">
            <a:normAutofit/>
          </a:bodyPr>
          <a:lstStyle>
            <a:lvl1pPr lvl="0" rtl="0" algn="ctr">
              <a:lnSpc>
                <a:spcPct val="90000"/>
              </a:lnSpc>
              <a:spcBef>
                <a:spcPts val="0"/>
              </a:spcBef>
              <a:spcAft>
                <a:spcPts val="0"/>
              </a:spcAft>
              <a:buClr>
                <a:srgbClr val="00FF00"/>
              </a:buClr>
              <a:buSzPts val="4400"/>
              <a:buFont typeface="Arial"/>
              <a:buNone/>
              <a:defRPr sz="4400">
                <a:solidFill>
                  <a:srgbClr val="00FF00"/>
                </a:solidFill>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70" name="Google Shape;70;p17"/>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Live Video Small">
  <p:cSld name="Title, Bullets &amp; Live Video Small">
    <p:spTree>
      <p:nvGrpSpPr>
        <p:cNvPr id="71" name="Shape 71"/>
        <p:cNvGrpSpPr/>
        <p:nvPr/>
      </p:nvGrpSpPr>
      <p:grpSpPr>
        <a:xfrm>
          <a:off x="0" y="0"/>
          <a:ext cx="0" cy="0"/>
          <a:chOff x="0" y="0"/>
          <a:chExt cx="0" cy="0"/>
        </a:xfrm>
      </p:grpSpPr>
      <p:sp>
        <p:nvSpPr>
          <p:cNvPr id="72" name="Google Shape;72;p18"/>
          <p:cNvSpPr txBox="1"/>
          <p:nvPr>
            <p:ph type="title"/>
          </p:nvPr>
        </p:nvSpPr>
        <p:spPr>
          <a:xfrm>
            <a:off x="476250" y="314325"/>
            <a:ext cx="3619500" cy="581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73" name="Google Shape;73;p18"/>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74" name="Google Shape;74;p18"/>
          <p:cNvSpPr txBox="1"/>
          <p:nvPr>
            <p:ph idx="2"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75" name="Google Shape;75;p18"/>
          <p:cNvSpPr/>
          <p:nvPr>
            <p:ph idx="3" type="media"/>
          </p:nvPr>
        </p:nvSpPr>
        <p:spPr>
          <a:xfrm>
            <a:off x="6291263" y="2290763"/>
            <a:ext cx="2381400" cy="23814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lvl="1"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lvl="2"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lvl="3"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lvl="4"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lvl="5"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lvl="6"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lvl="7"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lvl="8"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sp>
        <p:nvSpPr>
          <p:cNvPr id="76" name="Google Shape;76;p18"/>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77" name="Shape 77"/>
        <p:cNvGrpSpPr/>
        <p:nvPr/>
      </p:nvGrpSpPr>
      <p:grpSpPr>
        <a:xfrm>
          <a:off x="0" y="0"/>
          <a:ext cx="0" cy="0"/>
          <a:chOff x="0" y="0"/>
          <a:chExt cx="0" cy="0"/>
        </a:xfrm>
      </p:grpSpPr>
      <p:sp>
        <p:nvSpPr>
          <p:cNvPr id="78" name="Google Shape;78;p19"/>
          <p:cNvSpPr/>
          <p:nvPr>
            <p:ph idx="2" type="pic"/>
          </p:nvPr>
        </p:nvSpPr>
        <p:spPr>
          <a:xfrm>
            <a:off x="0" y="-285750"/>
            <a:ext cx="9144000" cy="5715000"/>
          </a:xfrm>
          <a:prstGeom prst="rect">
            <a:avLst/>
          </a:prstGeom>
          <a:noFill/>
          <a:ln>
            <a:noFill/>
          </a:ln>
        </p:spPr>
      </p:sp>
      <p:sp>
        <p:nvSpPr>
          <p:cNvPr id="79" name="Google Shape;79;p19"/>
          <p:cNvSpPr txBox="1"/>
          <p:nvPr>
            <p:ph idx="1" type="body"/>
          </p:nvPr>
        </p:nvSpPr>
        <p:spPr>
          <a:xfrm>
            <a:off x="476250" y="4562475"/>
            <a:ext cx="8191500" cy="2604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1300"/>
              <a:buFont typeface="Arial"/>
              <a:buNone/>
              <a:defRPr sz="13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80" name="Google Shape;80;p19"/>
          <p:cNvSpPr txBox="1"/>
          <p:nvPr>
            <p:ph type="title"/>
          </p:nvPr>
        </p:nvSpPr>
        <p:spPr>
          <a:xfrm>
            <a:off x="476250" y="1233488"/>
            <a:ext cx="8191500" cy="1452600"/>
          </a:xfrm>
          <a:prstGeom prst="rect">
            <a:avLst/>
          </a:prstGeom>
          <a:noFill/>
          <a:ln>
            <a:noFill/>
          </a:ln>
        </p:spPr>
        <p:txBody>
          <a:bodyPr anchorCtr="0" anchor="b" bIns="19050" lIns="19050" spcFirstLastPara="1" rIns="19050" wrap="square" tIns="19050">
            <a:normAutofit/>
          </a:bodyPr>
          <a:lstStyle>
            <a:lvl1pPr lvl="0" rtl="0" algn="ctr">
              <a:lnSpc>
                <a:spcPct val="90000"/>
              </a:lnSpc>
              <a:spcBef>
                <a:spcPts val="0"/>
              </a:spcBef>
              <a:spcAft>
                <a:spcPts val="0"/>
              </a:spcAft>
              <a:buClr>
                <a:srgbClr val="FFFFFF"/>
              </a:buClr>
              <a:buSzPts val="4400"/>
              <a:buFont typeface="Arial"/>
              <a:buNone/>
              <a:defRPr sz="4400"/>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81" name="Google Shape;81;p19"/>
          <p:cNvSpPr txBox="1"/>
          <p:nvPr>
            <p:ph idx="3" type="body"/>
          </p:nvPr>
        </p:nvSpPr>
        <p:spPr>
          <a:xfrm>
            <a:off x="476250" y="2619375"/>
            <a:ext cx="8191500" cy="9429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1pPr>
            <a:lvl2pPr indent="-228600" lvl="1" marL="9144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2pPr>
            <a:lvl3pPr indent="-228600" lvl="2" marL="13716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3pPr>
            <a:lvl4pPr indent="-228600" lvl="3" marL="18288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4pPr>
            <a:lvl5pPr indent="-228600" lvl="4" marL="22860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82" name="Google Shape;82;p19"/>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83" name="Shape 83"/>
        <p:cNvGrpSpPr/>
        <p:nvPr/>
      </p:nvGrpSpPr>
      <p:grpSpPr>
        <a:xfrm>
          <a:off x="0" y="0"/>
          <a:ext cx="0" cy="0"/>
          <a:chOff x="0" y="0"/>
          <a:chExt cx="0" cy="0"/>
        </a:xfrm>
      </p:grpSpPr>
      <p:sp>
        <p:nvSpPr>
          <p:cNvPr id="84" name="Google Shape;84;p20"/>
          <p:cNvSpPr/>
          <p:nvPr>
            <p:ph idx="2" type="pic"/>
          </p:nvPr>
        </p:nvSpPr>
        <p:spPr>
          <a:xfrm>
            <a:off x="2986088" y="-9525"/>
            <a:ext cx="7743900" cy="5162700"/>
          </a:xfrm>
          <a:prstGeom prst="rect">
            <a:avLst/>
          </a:prstGeom>
          <a:noFill/>
          <a:ln>
            <a:noFill/>
          </a:ln>
        </p:spPr>
      </p:sp>
      <p:sp>
        <p:nvSpPr>
          <p:cNvPr id="85" name="Google Shape;85;p20"/>
          <p:cNvSpPr txBox="1"/>
          <p:nvPr>
            <p:ph type="title"/>
          </p:nvPr>
        </p:nvSpPr>
        <p:spPr>
          <a:xfrm>
            <a:off x="476250" y="1457325"/>
            <a:ext cx="3619500" cy="12000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86" name="Google Shape;86;p20"/>
          <p:cNvSpPr txBox="1"/>
          <p:nvPr>
            <p:ph idx="1" type="body"/>
          </p:nvPr>
        </p:nvSpPr>
        <p:spPr>
          <a:xfrm>
            <a:off x="476250" y="2566988"/>
            <a:ext cx="3619500" cy="2124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28600" lvl="1" marL="9144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2pPr>
            <a:lvl3pPr indent="-228600" lvl="2" marL="13716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3pPr>
            <a:lvl4pPr indent="-228600" lvl="3" marL="18288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4pPr>
            <a:lvl5pPr indent="-228600" lvl="4" marL="22860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87" name="Google Shape;87;p20"/>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88" name="Shape 88"/>
        <p:cNvGrpSpPr/>
        <p:nvPr/>
      </p:nvGrpSpPr>
      <p:grpSpPr>
        <a:xfrm>
          <a:off x="0" y="0"/>
          <a:ext cx="0" cy="0"/>
          <a:chOff x="0" y="0"/>
          <a:chExt cx="0" cy="0"/>
        </a:xfrm>
      </p:grpSpPr>
      <p:sp>
        <p:nvSpPr>
          <p:cNvPr id="89" name="Google Shape;89;p21"/>
          <p:cNvSpPr txBox="1"/>
          <p:nvPr>
            <p:ph idx="1" type="body"/>
          </p:nvPr>
        </p:nvSpPr>
        <p:spPr>
          <a:xfrm>
            <a:off x="476250" y="1600993"/>
            <a:ext cx="8191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90" name="Google Shape;90;p21"/>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91" name="Shape 91"/>
        <p:cNvGrpSpPr/>
        <p:nvPr/>
      </p:nvGrpSpPr>
      <p:grpSpPr>
        <a:xfrm>
          <a:off x="0" y="0"/>
          <a:ext cx="0" cy="0"/>
          <a:chOff x="0" y="0"/>
          <a:chExt cx="0" cy="0"/>
        </a:xfrm>
      </p:grpSpPr>
      <p:sp>
        <p:nvSpPr>
          <p:cNvPr id="92" name="Google Shape;92;p22"/>
          <p:cNvSpPr/>
          <p:nvPr>
            <p:ph idx="2" type="pic"/>
          </p:nvPr>
        </p:nvSpPr>
        <p:spPr>
          <a:xfrm>
            <a:off x="4576763" y="-854075"/>
            <a:ext cx="4572000" cy="6851700"/>
          </a:xfrm>
          <a:prstGeom prst="rect">
            <a:avLst/>
          </a:prstGeom>
          <a:noFill/>
          <a:ln>
            <a:noFill/>
          </a:ln>
        </p:spPr>
      </p:sp>
      <p:sp>
        <p:nvSpPr>
          <p:cNvPr id="93" name="Google Shape;93;p22"/>
          <p:cNvSpPr txBox="1"/>
          <p:nvPr>
            <p:ph type="title"/>
          </p:nvPr>
        </p:nvSpPr>
        <p:spPr>
          <a:xfrm>
            <a:off x="476250" y="314325"/>
            <a:ext cx="3619500" cy="581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94" name="Google Shape;94;p22"/>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95" name="Google Shape;95;p22"/>
          <p:cNvSpPr txBox="1"/>
          <p:nvPr>
            <p:ph idx="3"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96" name="Google Shape;96;p22"/>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Live Video Large">
  <p:cSld name="Title, Bullets &amp; Live Video Large">
    <p:spTree>
      <p:nvGrpSpPr>
        <p:cNvPr id="97" name="Shape 97"/>
        <p:cNvGrpSpPr/>
        <p:nvPr/>
      </p:nvGrpSpPr>
      <p:grpSpPr>
        <a:xfrm>
          <a:off x="0" y="0"/>
          <a:ext cx="0" cy="0"/>
          <a:chOff x="0" y="0"/>
          <a:chExt cx="0" cy="0"/>
        </a:xfrm>
      </p:grpSpPr>
      <p:sp>
        <p:nvSpPr>
          <p:cNvPr id="98" name="Google Shape;98;p23"/>
          <p:cNvSpPr txBox="1"/>
          <p:nvPr>
            <p:ph type="title"/>
          </p:nvPr>
        </p:nvSpPr>
        <p:spPr>
          <a:xfrm>
            <a:off x="476250" y="314325"/>
            <a:ext cx="3619500" cy="5811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99" name="Google Shape;99;p23"/>
          <p:cNvSpPr txBox="1"/>
          <p:nvPr>
            <p:ph idx="1" type="body"/>
          </p:nvPr>
        </p:nvSpPr>
        <p:spPr>
          <a:xfrm>
            <a:off x="476250" y="1600200"/>
            <a:ext cx="3619500" cy="3162300"/>
          </a:xfrm>
          <a:prstGeom prst="rect">
            <a:avLst/>
          </a:prstGeom>
          <a:noFill/>
          <a:ln>
            <a:noFill/>
          </a:ln>
        </p:spPr>
        <p:txBody>
          <a:bodyPr anchorCtr="0" anchor="t" bIns="19050" lIns="19050" spcFirstLastPara="1" rIns="19050" wrap="square" tIns="19050">
            <a:normAutofit/>
          </a:bodyPr>
          <a:lstStyle>
            <a:lvl1pPr indent="-273050" lvl="0" marL="457200" rtl="0" algn="l">
              <a:lnSpc>
                <a:spcPct val="100000"/>
              </a:lnSpc>
              <a:spcBef>
                <a:spcPts val="900"/>
              </a:spcBef>
              <a:spcAft>
                <a:spcPts val="0"/>
              </a:spcAft>
              <a:buSzPts val="700"/>
              <a:buChar char="•"/>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00" name="Google Shape;100;p23"/>
          <p:cNvSpPr txBox="1"/>
          <p:nvPr>
            <p:ph idx="2" type="body"/>
          </p:nvPr>
        </p:nvSpPr>
        <p:spPr>
          <a:xfrm>
            <a:off x="476250" y="800100"/>
            <a:ext cx="3619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01" name="Google Shape;101;p23"/>
          <p:cNvSpPr/>
          <p:nvPr>
            <p:ph idx="3" type="media"/>
          </p:nvPr>
        </p:nvSpPr>
        <p:spPr>
          <a:xfrm>
            <a:off x="4576763" y="0"/>
            <a:ext cx="4572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lvl="1"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lvl="2"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lvl="3"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lvl="4"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lvl="5"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lvl="6"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lvl="7"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lvl="8"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sp>
        <p:nvSpPr>
          <p:cNvPr id="102" name="Google Shape;102;p23"/>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3" name="Shape 103"/>
        <p:cNvGrpSpPr/>
        <p:nvPr/>
      </p:nvGrpSpPr>
      <p:grpSpPr>
        <a:xfrm>
          <a:off x="0" y="0"/>
          <a:ext cx="0" cy="0"/>
          <a:chOff x="0" y="0"/>
          <a:chExt cx="0" cy="0"/>
        </a:xfrm>
      </p:grpSpPr>
      <p:sp>
        <p:nvSpPr>
          <p:cNvPr id="104" name="Google Shape;104;p24"/>
          <p:cNvSpPr txBox="1"/>
          <p:nvPr>
            <p:ph type="title"/>
          </p:nvPr>
        </p:nvSpPr>
        <p:spPr>
          <a:xfrm>
            <a:off x="476250" y="304800"/>
            <a:ext cx="8191500" cy="585900"/>
          </a:xfrm>
          <a:prstGeom prst="rect">
            <a:avLst/>
          </a:prstGeom>
          <a:noFill/>
          <a:ln>
            <a:noFill/>
          </a:ln>
        </p:spPr>
        <p:txBody>
          <a:bodyPr anchorCtr="0" anchor="b" bIns="19050" lIns="19050" spcFirstLastPara="1" rIns="19050" wrap="square" tIns="19050">
            <a:normAutofit/>
          </a:bodyPr>
          <a:lstStyle>
            <a:lvl1pPr lvl="0" rtl="0" algn="ctr">
              <a:lnSpc>
                <a:spcPct val="80000"/>
              </a:lnSpc>
              <a:spcBef>
                <a:spcPts val="0"/>
              </a:spcBef>
              <a:spcAft>
                <a:spcPts val="0"/>
              </a:spcAft>
              <a:buClr>
                <a:srgbClr val="FFFFFF"/>
              </a:buClr>
              <a:buSzPts val="700"/>
              <a:buNone/>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105" name="Google Shape;105;p24"/>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000"/>
              <a:buFont typeface="Arial"/>
              <a:buNone/>
              <a:defRPr sz="20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06" name="Google Shape;106;p24"/>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lvl1pPr indent="-228600" lvl="0" marL="457200" rtl="0" algn="l">
              <a:lnSpc>
                <a:spcPct val="100000"/>
              </a:lnSpc>
              <a:spcBef>
                <a:spcPts val="900"/>
              </a:spcBef>
              <a:spcAft>
                <a:spcPts val="0"/>
              </a:spcAft>
              <a:buClr>
                <a:srgbClr val="FFFFFF"/>
              </a:buClr>
              <a:buSzPts val="2100"/>
              <a:buFont typeface="Arial"/>
              <a:buNone/>
              <a:defRPr sz="2100"/>
            </a:lvl1pPr>
            <a:lvl2pPr indent="-228600" lvl="1" marL="914400" rtl="0" algn="l">
              <a:lnSpc>
                <a:spcPct val="100000"/>
              </a:lnSpc>
              <a:spcBef>
                <a:spcPts val="900"/>
              </a:spcBef>
              <a:spcAft>
                <a:spcPts val="0"/>
              </a:spcAft>
              <a:buClr>
                <a:srgbClr val="FFFFFF"/>
              </a:buClr>
              <a:buSzPts val="2100"/>
              <a:buFont typeface="Arial"/>
              <a:buNone/>
              <a:defRPr sz="2100"/>
            </a:lvl2pPr>
            <a:lvl3pPr indent="-228600" lvl="2" marL="1371600" rtl="0" algn="l">
              <a:lnSpc>
                <a:spcPct val="100000"/>
              </a:lnSpc>
              <a:spcBef>
                <a:spcPts val="900"/>
              </a:spcBef>
              <a:spcAft>
                <a:spcPts val="0"/>
              </a:spcAft>
              <a:buClr>
                <a:srgbClr val="FFFFFF"/>
              </a:buClr>
              <a:buSzPts val="2100"/>
              <a:buFont typeface="Arial"/>
              <a:buNone/>
              <a:defRPr sz="2100"/>
            </a:lvl3pPr>
            <a:lvl4pPr indent="-228600" lvl="3" marL="1828800" rtl="0" algn="l">
              <a:lnSpc>
                <a:spcPct val="100000"/>
              </a:lnSpc>
              <a:spcBef>
                <a:spcPts val="900"/>
              </a:spcBef>
              <a:spcAft>
                <a:spcPts val="0"/>
              </a:spcAft>
              <a:buClr>
                <a:srgbClr val="FFFFFF"/>
              </a:buClr>
              <a:buSzPts val="2100"/>
              <a:buFont typeface="Arial"/>
              <a:buNone/>
              <a:defRPr sz="2100"/>
            </a:lvl4pPr>
            <a:lvl5pPr indent="-228600" lvl="4" marL="2286000" rtl="0" algn="l">
              <a:lnSpc>
                <a:spcPct val="100000"/>
              </a:lnSpc>
              <a:spcBef>
                <a:spcPts val="900"/>
              </a:spcBef>
              <a:spcAft>
                <a:spcPts val="0"/>
              </a:spcAft>
              <a:buClr>
                <a:srgbClr val="FFFFFF"/>
              </a:buClr>
              <a:buSzPts val="2100"/>
              <a:buFont typeface="Arial"/>
              <a:buNone/>
              <a:defRPr sz="2100"/>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07" name="Google Shape;107;p24"/>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08" name="Shape 108"/>
        <p:cNvGrpSpPr/>
        <p:nvPr/>
      </p:nvGrpSpPr>
      <p:grpSpPr>
        <a:xfrm>
          <a:off x="0" y="0"/>
          <a:ext cx="0" cy="0"/>
          <a:chOff x="0" y="0"/>
          <a:chExt cx="0" cy="0"/>
        </a:xfrm>
      </p:grpSpPr>
      <p:sp>
        <p:nvSpPr>
          <p:cNvPr id="109" name="Google Shape;109;p25"/>
          <p:cNvSpPr txBox="1"/>
          <p:nvPr>
            <p:ph idx="1" type="body"/>
          </p:nvPr>
        </p:nvSpPr>
        <p:spPr>
          <a:xfrm>
            <a:off x="476250" y="1704975"/>
            <a:ext cx="8191500" cy="1754400"/>
          </a:xfrm>
          <a:prstGeom prst="rect">
            <a:avLst/>
          </a:prstGeom>
          <a:noFill/>
          <a:ln>
            <a:noFill/>
          </a:ln>
        </p:spPr>
        <p:txBody>
          <a:bodyPr anchorCtr="0" anchor="ctr" bIns="19050" lIns="19050" spcFirstLastPara="1" rIns="19050" wrap="square" tIns="19050">
            <a:normAutofit/>
          </a:bodyPr>
          <a:lstStyle>
            <a:lvl1pPr indent="-228600" lvl="0" marL="4572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1pPr>
            <a:lvl2pPr indent="-228600" lvl="1" marL="9144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228600" lvl="2" marL="13716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228600" lvl="3" marL="18288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228600" lvl="4" marL="2286000" rtl="0" algn="ctr">
              <a:lnSpc>
                <a:spcPct val="100000"/>
              </a:lnSpc>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0" name="Google Shape;110;p25"/>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111" name="Shape 111"/>
        <p:cNvGrpSpPr/>
        <p:nvPr/>
      </p:nvGrpSpPr>
      <p:grpSpPr>
        <a:xfrm>
          <a:off x="0" y="0"/>
          <a:ext cx="0" cy="0"/>
          <a:chOff x="0" y="0"/>
          <a:chExt cx="0" cy="0"/>
        </a:xfrm>
      </p:grpSpPr>
      <p:sp>
        <p:nvSpPr>
          <p:cNvPr id="112" name="Google Shape;112;p26"/>
          <p:cNvSpPr txBox="1"/>
          <p:nvPr>
            <p:ph idx="1" type="body"/>
          </p:nvPr>
        </p:nvSpPr>
        <p:spPr>
          <a:xfrm>
            <a:off x="476250" y="1464786"/>
            <a:ext cx="8191500" cy="1683300"/>
          </a:xfrm>
          <a:prstGeom prst="rect">
            <a:avLst/>
          </a:prstGeom>
          <a:noFill/>
          <a:ln>
            <a:noFill/>
          </a:ln>
        </p:spPr>
        <p:txBody>
          <a:bodyPr anchorCtr="0" anchor="b" bIns="19050" lIns="19050" spcFirstLastPara="1" rIns="19050" wrap="square" tIns="19050">
            <a:normAutofit/>
          </a:bodyPr>
          <a:lstStyle>
            <a:lvl1pPr indent="-228600" lvl="0" marL="4572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1pPr>
            <a:lvl2pPr indent="-228600" lvl="1" marL="9144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2pPr>
            <a:lvl3pPr indent="-228600" lvl="2" marL="13716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3pPr>
            <a:lvl4pPr indent="-228600" lvl="3" marL="18288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4pPr>
            <a:lvl5pPr indent="-228600" lvl="4" marL="2286000" rtl="0" algn="ctr">
              <a:lnSpc>
                <a:spcPct val="80000"/>
              </a:lnSpc>
              <a:spcBef>
                <a:spcPts val="0"/>
              </a:spcBef>
              <a:spcAft>
                <a:spcPts val="0"/>
              </a:spcAft>
              <a:buClr>
                <a:srgbClr val="00E8FF"/>
              </a:buClr>
              <a:buSzPts val="8400"/>
              <a:buFont typeface="Arial"/>
              <a:buNone/>
              <a:defRPr sz="8400">
                <a:solidFill>
                  <a:srgbClr val="00E8FF"/>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3" name="Google Shape;113;p26"/>
          <p:cNvSpPr txBox="1"/>
          <p:nvPr>
            <p:ph idx="2" type="body"/>
          </p:nvPr>
        </p:nvSpPr>
        <p:spPr>
          <a:xfrm>
            <a:off x="476250" y="3195638"/>
            <a:ext cx="8191500" cy="381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1700"/>
              <a:buFont typeface="Arial"/>
              <a:buNone/>
              <a:defRPr sz="17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4" name="Google Shape;114;p26"/>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15" name="Shape 115"/>
        <p:cNvGrpSpPr/>
        <p:nvPr/>
      </p:nvGrpSpPr>
      <p:grpSpPr>
        <a:xfrm>
          <a:off x="0" y="0"/>
          <a:ext cx="0" cy="0"/>
          <a:chOff x="0" y="0"/>
          <a:chExt cx="0" cy="0"/>
        </a:xfrm>
      </p:grpSpPr>
      <p:sp>
        <p:nvSpPr>
          <p:cNvPr id="116" name="Google Shape;116;p27"/>
          <p:cNvSpPr txBox="1"/>
          <p:nvPr>
            <p:ph idx="1" type="body"/>
          </p:nvPr>
        </p:nvSpPr>
        <p:spPr>
          <a:xfrm>
            <a:off x="476250" y="4183157"/>
            <a:ext cx="8191500" cy="312300"/>
          </a:xfrm>
          <a:prstGeom prst="rect">
            <a:avLst/>
          </a:prstGeom>
          <a:noFill/>
          <a:ln>
            <a:noFill/>
          </a:ln>
        </p:spPr>
        <p:txBody>
          <a:bodyPr anchorCtr="0" anchor="ctr"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1700"/>
              <a:buFont typeface="Arial"/>
              <a:buNone/>
              <a:defRPr sz="17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7" name="Google Shape;117;p27"/>
          <p:cNvSpPr txBox="1"/>
          <p:nvPr>
            <p:ph idx="2" type="body"/>
          </p:nvPr>
        </p:nvSpPr>
        <p:spPr>
          <a:xfrm>
            <a:off x="476250" y="1747263"/>
            <a:ext cx="8191500" cy="1647900"/>
          </a:xfrm>
          <a:prstGeom prst="rect">
            <a:avLst/>
          </a:prstGeom>
          <a:noFill/>
          <a:ln>
            <a:noFill/>
          </a:ln>
        </p:spPr>
        <p:txBody>
          <a:bodyPr anchorCtr="0" anchor="ctr" bIns="19050" lIns="19050" spcFirstLastPara="1" rIns="19050" wrap="square" tIns="19050">
            <a:normAutofit/>
          </a:bodyPr>
          <a:lstStyle>
            <a:lvl1pPr indent="-228600" lvl="0" marL="4572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1pPr>
            <a:lvl2pPr indent="-228600" lvl="1" marL="9144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2pPr>
            <a:lvl3pPr indent="-228600" lvl="2" marL="13716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3pPr>
            <a:lvl4pPr indent="-228600" lvl="3" marL="18288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4pPr>
            <a:lvl5pPr indent="-228600" lvl="4" marL="2286000" rtl="0" algn="ctr">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118" name="Google Shape;118;p27"/>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119" name="Shape 119"/>
        <p:cNvGrpSpPr/>
        <p:nvPr/>
      </p:nvGrpSpPr>
      <p:grpSpPr>
        <a:xfrm>
          <a:off x="0" y="0"/>
          <a:ext cx="0" cy="0"/>
          <a:chOff x="0" y="0"/>
          <a:chExt cx="0" cy="0"/>
        </a:xfrm>
      </p:grpSpPr>
      <p:sp>
        <p:nvSpPr>
          <p:cNvPr id="120" name="Google Shape;120;p28"/>
          <p:cNvSpPr/>
          <p:nvPr>
            <p:ph idx="2" type="pic"/>
          </p:nvPr>
        </p:nvSpPr>
        <p:spPr>
          <a:xfrm>
            <a:off x="4572000" y="2336006"/>
            <a:ext cx="4572000" cy="3048000"/>
          </a:xfrm>
          <a:prstGeom prst="rect">
            <a:avLst/>
          </a:prstGeom>
          <a:noFill/>
          <a:ln>
            <a:noFill/>
          </a:ln>
        </p:spPr>
      </p:sp>
      <p:sp>
        <p:nvSpPr>
          <p:cNvPr id="121" name="Google Shape;121;p28"/>
          <p:cNvSpPr/>
          <p:nvPr>
            <p:ph idx="3" type="pic"/>
          </p:nvPr>
        </p:nvSpPr>
        <p:spPr>
          <a:xfrm>
            <a:off x="4572000" y="-240507"/>
            <a:ext cx="4572000" cy="3048000"/>
          </a:xfrm>
          <a:prstGeom prst="rect">
            <a:avLst/>
          </a:prstGeom>
          <a:noFill/>
          <a:ln>
            <a:noFill/>
          </a:ln>
        </p:spPr>
      </p:sp>
      <p:sp>
        <p:nvSpPr>
          <p:cNvPr id="122" name="Google Shape;122;p28"/>
          <p:cNvSpPr/>
          <p:nvPr>
            <p:ph idx="4" type="pic"/>
          </p:nvPr>
        </p:nvSpPr>
        <p:spPr>
          <a:xfrm>
            <a:off x="0" y="-846938"/>
            <a:ext cx="4562400" cy="6837300"/>
          </a:xfrm>
          <a:prstGeom prst="rect">
            <a:avLst/>
          </a:prstGeom>
          <a:noFill/>
          <a:ln>
            <a:noFill/>
          </a:ln>
        </p:spPr>
      </p:sp>
      <p:sp>
        <p:nvSpPr>
          <p:cNvPr id="123" name="Google Shape;123;p28"/>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24" name="Shape 124"/>
        <p:cNvGrpSpPr/>
        <p:nvPr/>
      </p:nvGrpSpPr>
      <p:grpSpPr>
        <a:xfrm>
          <a:off x="0" y="0"/>
          <a:ext cx="0" cy="0"/>
          <a:chOff x="0" y="0"/>
          <a:chExt cx="0" cy="0"/>
        </a:xfrm>
      </p:grpSpPr>
      <p:sp>
        <p:nvSpPr>
          <p:cNvPr id="125" name="Google Shape;125;p29"/>
          <p:cNvSpPr/>
          <p:nvPr>
            <p:ph idx="2" type="pic"/>
          </p:nvPr>
        </p:nvSpPr>
        <p:spPr>
          <a:xfrm>
            <a:off x="0" y="-476250"/>
            <a:ext cx="9144000" cy="6096000"/>
          </a:xfrm>
          <a:prstGeom prst="rect">
            <a:avLst/>
          </a:prstGeom>
          <a:noFill/>
          <a:ln>
            <a:noFill/>
          </a:ln>
        </p:spPr>
      </p:sp>
      <p:sp>
        <p:nvSpPr>
          <p:cNvPr id="126" name="Google Shape;126;p29"/>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lvl1pPr>
            <a:lvl2pPr indent="0" lvl="1" marL="0" rtl="0" algn="ctr">
              <a:lnSpc>
                <a:spcPct val="100000"/>
              </a:lnSpc>
              <a:spcBef>
                <a:spcPts val="0"/>
              </a:spcBef>
              <a:spcAft>
                <a:spcPts val="0"/>
              </a:spcAft>
              <a:buClr>
                <a:srgbClr val="FFFFFF"/>
              </a:buClr>
              <a:buSzPts val="800"/>
              <a:buFont typeface="Arial"/>
              <a:buNone/>
              <a:defRPr sz="800"/>
            </a:lvl2pPr>
            <a:lvl3pPr indent="0" lvl="2" marL="0" rtl="0" algn="ctr">
              <a:lnSpc>
                <a:spcPct val="100000"/>
              </a:lnSpc>
              <a:spcBef>
                <a:spcPts val="0"/>
              </a:spcBef>
              <a:spcAft>
                <a:spcPts val="0"/>
              </a:spcAft>
              <a:buClr>
                <a:srgbClr val="FFFFFF"/>
              </a:buClr>
              <a:buSzPts val="800"/>
              <a:buFont typeface="Arial"/>
              <a:buNone/>
              <a:defRPr sz="800"/>
            </a:lvl3pPr>
            <a:lvl4pPr indent="0" lvl="3" marL="0" rtl="0" algn="ctr">
              <a:lnSpc>
                <a:spcPct val="100000"/>
              </a:lnSpc>
              <a:spcBef>
                <a:spcPts val="0"/>
              </a:spcBef>
              <a:spcAft>
                <a:spcPts val="0"/>
              </a:spcAft>
              <a:buClr>
                <a:srgbClr val="FFFFFF"/>
              </a:buClr>
              <a:buSzPts val="800"/>
              <a:buFont typeface="Arial"/>
              <a:buNone/>
              <a:defRPr sz="800"/>
            </a:lvl4pPr>
            <a:lvl5pPr indent="0" lvl="4" marL="0" rtl="0" algn="ctr">
              <a:lnSpc>
                <a:spcPct val="100000"/>
              </a:lnSpc>
              <a:spcBef>
                <a:spcPts val="0"/>
              </a:spcBef>
              <a:spcAft>
                <a:spcPts val="0"/>
              </a:spcAft>
              <a:buClr>
                <a:srgbClr val="FFFFFF"/>
              </a:buClr>
              <a:buSzPts val="800"/>
              <a:buFont typeface="Arial"/>
              <a:buNone/>
              <a:defRPr sz="800"/>
            </a:lvl5pPr>
            <a:lvl6pPr indent="0" lvl="5" marL="0" rtl="0" algn="ctr">
              <a:lnSpc>
                <a:spcPct val="100000"/>
              </a:lnSpc>
              <a:spcBef>
                <a:spcPts val="0"/>
              </a:spcBef>
              <a:spcAft>
                <a:spcPts val="0"/>
              </a:spcAft>
              <a:buClr>
                <a:srgbClr val="FFFFFF"/>
              </a:buClr>
              <a:buSzPts val="800"/>
              <a:buFont typeface="Arial"/>
              <a:buNone/>
              <a:defRPr sz="800"/>
            </a:lvl6pPr>
            <a:lvl7pPr indent="0" lvl="6" marL="0" rtl="0" algn="ctr">
              <a:lnSpc>
                <a:spcPct val="100000"/>
              </a:lnSpc>
              <a:spcBef>
                <a:spcPts val="0"/>
              </a:spcBef>
              <a:spcAft>
                <a:spcPts val="0"/>
              </a:spcAft>
              <a:buClr>
                <a:srgbClr val="FFFFFF"/>
              </a:buClr>
              <a:buSzPts val="800"/>
              <a:buFont typeface="Arial"/>
              <a:buNone/>
              <a:defRPr sz="800"/>
            </a:lvl7pPr>
            <a:lvl8pPr indent="0" lvl="7" marL="0" rtl="0" algn="ctr">
              <a:lnSpc>
                <a:spcPct val="100000"/>
              </a:lnSpc>
              <a:spcBef>
                <a:spcPts val="0"/>
              </a:spcBef>
              <a:spcAft>
                <a:spcPts val="0"/>
              </a:spcAft>
              <a:buClr>
                <a:srgbClr val="FFFFFF"/>
              </a:buClr>
              <a:buSzPts val="800"/>
              <a:buFont typeface="Arial"/>
              <a:buNone/>
              <a:defRPr sz="800"/>
            </a:lvl8pPr>
            <a:lvl9pPr indent="0" lvl="8" marL="0" rtl="0" algn="ctr">
              <a:lnSpc>
                <a:spcPct val="100000"/>
              </a:lnSpc>
              <a:spcBef>
                <a:spcPts val="0"/>
              </a:spcBef>
              <a:spcAft>
                <a:spcPts val="0"/>
              </a:spcAft>
              <a:buClr>
                <a:srgbClr val="FFFFFF"/>
              </a:buClr>
              <a:buSzPts val="800"/>
              <a:buFont typeface="Arial"/>
              <a:buNone/>
              <a:defRPr sz="800"/>
            </a:lvl9pPr>
          </a:lstStyle>
          <a:p>
            <a:pPr indent="0" lvl="0" marL="0" rtl="0" algn="ct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2.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3B3B3B"/>
            </a:gs>
          </a:gsLst>
          <a:lin ang="5400012" scaled="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6250" y="304800"/>
            <a:ext cx="8191500" cy="584100"/>
          </a:xfrm>
          <a:prstGeom prst="rect">
            <a:avLst/>
          </a:prstGeom>
          <a:noFill/>
          <a:ln>
            <a:noFill/>
          </a:ln>
        </p:spPr>
        <p:txBody>
          <a:bodyPr anchorCtr="0" anchor="b" bIns="19050" lIns="19050" spcFirstLastPara="1" rIns="19050" wrap="square" tIns="19050">
            <a:normAutofit/>
          </a:bodyPr>
          <a:lstStyle>
            <a:lvl1pPr lvl="0"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1pPr>
            <a:lvl2pPr lvl="1"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2pPr>
            <a:lvl3pPr lvl="2"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3pPr>
            <a:lvl4pPr lvl="3"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4pPr>
            <a:lvl5pPr lvl="4"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5pPr>
            <a:lvl6pPr lvl="5"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6pPr>
            <a:lvl7pPr lvl="6"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7pPr>
            <a:lvl8pPr lvl="7"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8pPr>
            <a:lvl9pPr lvl="8" marR="0" rtl="0" algn="ctr">
              <a:lnSpc>
                <a:spcPct val="80000"/>
              </a:lnSpc>
              <a:spcBef>
                <a:spcPts val="0"/>
              </a:spcBef>
              <a:spcAft>
                <a:spcPts val="0"/>
              </a:spcAft>
              <a:buClr>
                <a:srgbClr val="FFFFFF"/>
              </a:buClr>
              <a:buSzPts val="3200"/>
              <a:buFont typeface="Arial"/>
              <a:buNone/>
              <a:defRPr b="0" i="0" sz="3200" u="none" cap="none" strike="noStrike">
                <a:solidFill>
                  <a:srgbClr val="FFFFFF"/>
                </a:solidFill>
                <a:latin typeface="Arial"/>
                <a:ea typeface="Arial"/>
                <a:cs typeface="Arial"/>
                <a:sym typeface="Arial"/>
              </a:defRPr>
            </a:lvl9pPr>
          </a:lstStyle>
          <a:p/>
        </p:txBody>
      </p:sp>
      <p:sp>
        <p:nvSpPr>
          <p:cNvPr id="52" name="Google Shape;52;p13"/>
          <p:cNvSpPr txBox="1"/>
          <p:nvPr>
            <p:ph idx="1"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lvl1pPr indent="-342900" lvl="0" marL="4572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l">
              <a:lnSpc>
                <a:spcPct val="100000"/>
              </a:lnSpc>
              <a:spcBef>
                <a:spcPts val="9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sp>
        <p:nvSpPr>
          <p:cNvPr id="53" name="Google Shape;53;p13"/>
          <p:cNvSpPr txBox="1"/>
          <p:nvPr>
            <p:ph idx="12" type="sldNum"/>
          </p:nvPr>
        </p:nvSpPr>
        <p:spPr>
          <a:xfrm>
            <a:off x="4491609" y="4905375"/>
            <a:ext cx="156000" cy="175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fa"/>
              <a:t>‹#›</a:t>
            </a:fld>
            <a:endParaRPr sz="5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www.nuscenes.org/nuscen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hyperlink" Target="https://www.nuscenes.org/nuscenes" TargetMode="External"/><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chat.openai.com/chat" TargetMode="External"/></Relationships>
</file>

<file path=ppt/slides/_rels/slide3.xml.rels><?xml version="1.0" encoding="UTF-8" standalone="yes"?><Relationships xmlns="http://schemas.openxmlformats.org/package/2006/relationships"><Relationship Id="rId11" Type="http://schemas.openxmlformats.org/officeDocument/2006/relationships/image" Target="../media/image21.jpg"/><Relationship Id="rId10" Type="http://schemas.openxmlformats.org/officeDocument/2006/relationships/hyperlink" Target="https://www.tesla.com/tr_TR/autopilot" TargetMode="External"/><Relationship Id="rId12" Type="http://schemas.openxmlformats.org/officeDocument/2006/relationships/hyperlink" Target="https://www.tesla.com/tr_TR/autopilot" TargetMode="External"/><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hyperlink" Target="https://www.thecarexpert.co.uk/blind-spot-assist-how-does-it-work/" TargetMode="External"/><Relationship Id="rId9" Type="http://schemas.openxmlformats.org/officeDocument/2006/relationships/image" Target="../media/image20.jpg"/><Relationship Id="rId5" Type="http://schemas.openxmlformats.org/officeDocument/2006/relationships/image" Target="../media/image18.jpg"/><Relationship Id="rId6" Type="http://schemas.openxmlformats.org/officeDocument/2006/relationships/hyperlink" Target="https://www.thecarexpert.co.uk/blind-spot-assist-how-does-it-work/" TargetMode="External"/><Relationship Id="rId7" Type="http://schemas.openxmlformats.org/officeDocument/2006/relationships/image" Target="../media/image4.jpg"/><Relationship Id="rId8" Type="http://schemas.openxmlformats.org/officeDocument/2006/relationships/hyperlink" Target="https://www.cartoq.com/parking-sensors-reverse-cameras-or-both-which-is-safest-and-most-usefu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hyperlink" Target="https://www.learn-automatic.com/tutorials/observation-and-mirrors/car-blind-spot-and-how-to-check/" TargetMode="External"/><Relationship Id="rId5" Type="http://schemas.openxmlformats.org/officeDocument/2006/relationships/image" Target="../media/image12.png"/><Relationship Id="rId6" Type="http://schemas.openxmlformats.org/officeDocument/2006/relationships/hyperlink" Target="https://www.robosense.ai/en/news-show-132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hyperlink" Target="https://www.youtube.com/watch?v=XxOh12Uhg0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ph idx="4294967295" type="ctrTitle"/>
          </p:nvPr>
        </p:nvSpPr>
        <p:spPr>
          <a:xfrm>
            <a:off x="476250" y="1233488"/>
            <a:ext cx="8191500" cy="1454795"/>
          </a:xfrm>
          <a:prstGeom prst="rect">
            <a:avLst/>
          </a:prstGeom>
          <a:noFill/>
          <a:ln>
            <a:noFill/>
          </a:ln>
        </p:spPr>
        <p:txBody>
          <a:bodyPr anchorCtr="0" anchor="ctr" bIns="19050" lIns="19050" spcFirstLastPara="1" rIns="19050" wrap="square" tIns="19050">
            <a:normAutofit/>
          </a:bodyPr>
          <a:lstStyle/>
          <a:p>
            <a:pPr indent="0" lvl="0" marL="0" marR="0" rtl="0" algn="ctr">
              <a:lnSpc>
                <a:spcPct val="90000"/>
              </a:lnSpc>
              <a:spcBef>
                <a:spcPts val="0"/>
              </a:spcBef>
              <a:spcAft>
                <a:spcPts val="0"/>
              </a:spcAft>
              <a:buClr>
                <a:srgbClr val="00E8FF"/>
              </a:buClr>
              <a:buSzPts val="3800"/>
              <a:buFont typeface="Arial"/>
              <a:buNone/>
            </a:pPr>
            <a:r>
              <a:rPr b="0" i="0" lang="fa" sz="3800" u="none" cap="none" strike="noStrike">
                <a:solidFill>
                  <a:srgbClr val="00E8FF"/>
                </a:solidFill>
                <a:latin typeface="Arial"/>
                <a:ea typeface="Arial"/>
                <a:cs typeface="Arial"/>
                <a:sym typeface="Arial"/>
              </a:rPr>
              <a:t>Fundamentals of 3D Computer Vision</a:t>
            </a:r>
            <a:endParaRPr/>
          </a:p>
        </p:txBody>
      </p:sp>
      <p:sp>
        <p:nvSpPr>
          <p:cNvPr id="134" name="Google Shape;134;p31"/>
          <p:cNvSpPr txBox="1"/>
          <p:nvPr>
            <p:ph idx="1" type="body"/>
          </p:nvPr>
        </p:nvSpPr>
        <p:spPr>
          <a:xfrm>
            <a:off x="476250" y="4560161"/>
            <a:ext cx="8191500" cy="260271"/>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1300"/>
              <a:buFont typeface="Arial"/>
              <a:buNone/>
            </a:pPr>
            <a:r>
              <a:rPr lang="fa" sz="1300">
                <a:solidFill>
                  <a:srgbClr val="D5D5D5"/>
                </a:solidFill>
                <a:latin typeface="Arial"/>
                <a:ea typeface="Arial"/>
                <a:cs typeface="Arial"/>
                <a:sym typeface="Arial"/>
              </a:rPr>
              <a:t>Fall of 2023 - Winter of 2024</a:t>
            </a:r>
            <a:endParaRPr/>
          </a:p>
        </p:txBody>
      </p:sp>
      <p:sp>
        <p:nvSpPr>
          <p:cNvPr id="135" name="Google Shape;135;p31"/>
          <p:cNvSpPr txBox="1"/>
          <p:nvPr>
            <p:ph idx="4294967295" type="subTitle"/>
          </p:nvPr>
        </p:nvSpPr>
        <p:spPr>
          <a:xfrm>
            <a:off x="537075" y="3153213"/>
            <a:ext cx="8191500" cy="942000"/>
          </a:xfrm>
          <a:prstGeom prst="rect">
            <a:avLst/>
          </a:prstGeom>
          <a:noFill/>
          <a:ln>
            <a:noFill/>
          </a:ln>
        </p:spPr>
        <p:txBody>
          <a:bodyPr anchorCtr="0" anchor="t" bIns="19050" lIns="19050" spcFirstLastPara="1" rIns="19050" wrap="square" tIns="19050">
            <a:normAutofit/>
          </a:bodyPr>
          <a:lstStyle/>
          <a:p>
            <a:pPr indent="0" lvl="0" marL="0" marR="0" rtl="0" algn="ctr">
              <a:lnSpc>
                <a:spcPct val="100000"/>
              </a:lnSpc>
              <a:spcBef>
                <a:spcPts val="0"/>
              </a:spcBef>
              <a:spcAft>
                <a:spcPts val="0"/>
              </a:spcAft>
              <a:buClr>
                <a:srgbClr val="D5D5D5"/>
              </a:buClr>
              <a:buSzPts val="1800"/>
              <a:buFont typeface="Arial"/>
              <a:buNone/>
            </a:pPr>
            <a:r>
              <a:rPr b="0" i="0" lang="fa" sz="1800" u="none" cap="none" strike="noStrike">
                <a:solidFill>
                  <a:srgbClr val="D5D5D5"/>
                </a:solidFill>
                <a:latin typeface="Arial"/>
                <a:ea typeface="Arial"/>
                <a:cs typeface="Arial"/>
                <a:sym typeface="Arial"/>
              </a:rPr>
              <a:t>Group 3</a:t>
            </a:r>
            <a:endParaRPr/>
          </a:p>
          <a:p>
            <a:pPr indent="0" lvl="0" marL="0" marR="0" rtl="0" algn="ctr">
              <a:lnSpc>
                <a:spcPct val="100000"/>
              </a:lnSpc>
              <a:spcBef>
                <a:spcPts val="0"/>
              </a:spcBef>
              <a:spcAft>
                <a:spcPts val="0"/>
              </a:spcAft>
              <a:buClr>
                <a:srgbClr val="D5D5D5"/>
              </a:buClr>
              <a:buSzPts val="1800"/>
              <a:buFont typeface="Arial"/>
              <a:buNone/>
            </a:pPr>
            <a:r>
              <a:rPr b="0" i="0" lang="fa" sz="1800" u="none" cap="none" strike="noStrike">
                <a:solidFill>
                  <a:srgbClr val="D5D5D5"/>
                </a:solidFill>
                <a:latin typeface="Arial"/>
                <a:ea typeface="Arial"/>
                <a:cs typeface="Arial"/>
                <a:sym typeface="Arial"/>
              </a:rPr>
              <a:t>Ahmadreza Khanari - Amir Hosein Haji Mohammad Rezai - Ramtin Moslemi</a:t>
            </a:r>
            <a:endParaRPr/>
          </a:p>
        </p:txBody>
      </p:sp>
      <p:pic>
        <p:nvPicPr>
          <p:cNvPr descr="logo.png" id="136" name="Google Shape;136;p31"/>
          <p:cNvPicPr preferRelativeResize="0"/>
          <p:nvPr/>
        </p:nvPicPr>
        <p:blipFill rotWithShape="1">
          <a:blip r:embed="rId3">
            <a:alphaModFix/>
          </a:blip>
          <a:srcRect b="0" l="0" r="0" t="0"/>
          <a:stretch/>
        </p:blipFill>
        <p:spPr>
          <a:xfrm>
            <a:off x="4013378" y="157281"/>
            <a:ext cx="1117243" cy="1120980"/>
          </a:xfrm>
          <a:prstGeom prst="rect">
            <a:avLst/>
          </a:prstGeom>
          <a:noFill/>
          <a:ln>
            <a:noFill/>
          </a:ln>
        </p:spPr>
      </p:pic>
      <p:sp>
        <p:nvSpPr>
          <p:cNvPr id="137" name="Google Shape;137;p31"/>
          <p:cNvSpPr txBox="1"/>
          <p:nvPr/>
        </p:nvSpPr>
        <p:spPr>
          <a:xfrm>
            <a:off x="537075" y="2427150"/>
            <a:ext cx="8324700" cy="5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a" sz="2000">
                <a:solidFill>
                  <a:srgbClr val="00E8FF"/>
                </a:solidFill>
              </a:rPr>
              <a:t>Course lecturer: Prof. Shohreh Kasaei</a:t>
            </a:r>
            <a:endParaRPr sz="2000">
              <a:solidFill>
                <a:srgbClr val="00E8FF"/>
              </a:solidFill>
            </a:endParaRPr>
          </a:p>
        </p:txBody>
      </p:sp>
      <p:sp>
        <p:nvSpPr>
          <p:cNvPr id="138" name="Google Shape;138;p31"/>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The nuScenes Dataset</a:t>
            </a:r>
            <a:endParaRPr/>
          </a:p>
        </p:txBody>
      </p:sp>
      <p:sp>
        <p:nvSpPr>
          <p:cNvPr id="232" name="Google Shape;232;p40"/>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fa" sz="2000">
                <a:solidFill>
                  <a:srgbClr val="D5D5D5"/>
                </a:solidFill>
                <a:latin typeface="Arial"/>
                <a:ea typeface="Arial"/>
                <a:cs typeface="Arial"/>
                <a:sym typeface="Arial"/>
              </a:rPr>
              <a:t>Overview</a:t>
            </a:r>
            <a:endParaRPr/>
          </a:p>
        </p:txBody>
      </p:sp>
      <p:sp>
        <p:nvSpPr>
          <p:cNvPr id="233" name="Google Shape;233;p40"/>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800"/>
              <a:buFont typeface="Arial"/>
              <a:buChar char="•"/>
            </a:pPr>
            <a:r>
              <a:rPr b="0" i="0" lang="fa" sz="1800" u="none" cap="none" strike="noStrike">
                <a:solidFill>
                  <a:srgbClr val="FFFFFF"/>
                </a:solidFill>
                <a:latin typeface="Arial"/>
                <a:ea typeface="Arial"/>
                <a:cs typeface="Arial"/>
                <a:sym typeface="Arial"/>
              </a:rPr>
              <a:t>The nuScenes dataset is a public large-scale dataset for autonomous driving developed by the team at Motional.</a:t>
            </a:r>
            <a:endParaRPr/>
          </a:p>
          <a:p>
            <a:pPr indent="-215900" lvl="0" marL="215900" rtl="0" algn="l">
              <a:lnSpc>
                <a:spcPct val="100000"/>
              </a:lnSpc>
              <a:spcBef>
                <a:spcPts val="900"/>
              </a:spcBef>
              <a:spcAft>
                <a:spcPts val="0"/>
              </a:spcAft>
              <a:buSzPts val="1800"/>
              <a:buFont typeface="Arial"/>
              <a:buChar char="•"/>
            </a:pPr>
            <a:r>
              <a:rPr b="0" i="0" lang="fa" sz="1800" u="none" cap="none" strike="noStrike">
                <a:solidFill>
                  <a:srgbClr val="FFFFFF"/>
                </a:solidFill>
                <a:latin typeface="Arial"/>
                <a:ea typeface="Arial"/>
                <a:cs typeface="Arial"/>
                <a:sym typeface="Arial"/>
              </a:rPr>
              <a:t>Consists of 1000 driving scenes in Boston and Singapore, two cities that are known for their dense traffic and highly challenging driving situations.</a:t>
            </a:r>
            <a:endParaRPr/>
          </a:p>
          <a:p>
            <a:pPr indent="-215900" lvl="0" marL="215900" rtl="0" algn="l">
              <a:lnSpc>
                <a:spcPct val="100000"/>
              </a:lnSpc>
              <a:spcBef>
                <a:spcPts val="900"/>
              </a:spcBef>
              <a:spcAft>
                <a:spcPts val="0"/>
              </a:spcAft>
              <a:buSzPts val="1800"/>
              <a:buFont typeface="Arial"/>
              <a:buChar char="•"/>
            </a:pPr>
            <a:r>
              <a:rPr b="0" i="0" lang="fa" sz="1800" u="none" cap="none" strike="noStrike">
                <a:solidFill>
                  <a:srgbClr val="FFFFFF"/>
                </a:solidFill>
                <a:latin typeface="Arial"/>
                <a:ea typeface="Arial"/>
                <a:cs typeface="Arial"/>
                <a:sym typeface="Arial"/>
              </a:rPr>
              <a:t>The scenes of 20 second length are manually selected to show a diverse and interesting set of driving maneuvers, traffic situations and unexpected behaviors.</a:t>
            </a:r>
            <a:endParaRPr/>
          </a:p>
          <a:p>
            <a:pPr indent="-215900" lvl="0" marL="215900" rtl="0" algn="l">
              <a:lnSpc>
                <a:spcPct val="100000"/>
              </a:lnSpc>
              <a:spcBef>
                <a:spcPts val="900"/>
              </a:spcBef>
              <a:spcAft>
                <a:spcPts val="0"/>
              </a:spcAft>
              <a:buSzPts val="1800"/>
              <a:buFont typeface="Arial"/>
              <a:buChar char="•"/>
            </a:pPr>
            <a:r>
              <a:rPr b="0" i="0" lang="fa" sz="1800" u="none" cap="none" strike="noStrike">
                <a:solidFill>
                  <a:srgbClr val="FFFFFF"/>
                </a:solidFill>
                <a:latin typeface="Arial"/>
                <a:ea typeface="Arial"/>
                <a:cs typeface="Arial"/>
                <a:sym typeface="Arial"/>
              </a:rPr>
              <a:t>The nuScenes dataset is available as a free to use for non-commercial purposes.</a:t>
            </a:r>
            <a:endParaRPr/>
          </a:p>
        </p:txBody>
      </p:sp>
      <p:sp>
        <p:nvSpPr>
          <p:cNvPr id="234" name="Google Shape;234;p40"/>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The nuScenes Dataset</a:t>
            </a:r>
            <a:endParaRPr/>
          </a:p>
        </p:txBody>
      </p:sp>
      <p:sp>
        <p:nvSpPr>
          <p:cNvPr id="240" name="Google Shape;240;p41"/>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fa" sz="2000">
                <a:solidFill>
                  <a:srgbClr val="D5D5D5"/>
                </a:solidFill>
                <a:latin typeface="Arial"/>
                <a:ea typeface="Arial"/>
                <a:cs typeface="Arial"/>
                <a:sym typeface="Arial"/>
              </a:rPr>
              <a:t>Car Setup</a:t>
            </a:r>
            <a:endParaRPr/>
          </a:p>
        </p:txBody>
      </p:sp>
      <p:grpSp>
        <p:nvGrpSpPr>
          <p:cNvPr id="241" name="Google Shape;241;p41"/>
          <p:cNvGrpSpPr/>
          <p:nvPr/>
        </p:nvGrpSpPr>
        <p:grpSpPr>
          <a:xfrm>
            <a:off x="1025143" y="918841"/>
            <a:ext cx="7093714" cy="3986529"/>
            <a:chOff x="0" y="0"/>
            <a:chExt cx="18916571" cy="10630745"/>
          </a:xfrm>
        </p:grpSpPr>
        <p:pic>
          <p:nvPicPr>
            <p:cNvPr descr="data.9ef46c59.png" id="242" name="Google Shape;242;p41"/>
            <p:cNvPicPr preferRelativeResize="0"/>
            <p:nvPr/>
          </p:nvPicPr>
          <p:blipFill rotWithShape="1">
            <a:blip r:embed="rId3">
              <a:alphaModFix/>
            </a:blip>
            <a:srcRect b="0" l="0" r="0" t="0"/>
            <a:stretch/>
          </p:blipFill>
          <p:spPr>
            <a:xfrm>
              <a:off x="0" y="0"/>
              <a:ext cx="18916571" cy="10036893"/>
            </a:xfrm>
            <a:prstGeom prst="rect">
              <a:avLst/>
            </a:prstGeom>
            <a:noFill/>
            <a:ln>
              <a:noFill/>
            </a:ln>
          </p:spPr>
        </p:pic>
        <p:sp>
          <p:nvSpPr>
            <p:cNvPr id="243" name="Google Shape;243;p41"/>
            <p:cNvSpPr/>
            <p:nvPr/>
          </p:nvSpPr>
          <p:spPr>
            <a:xfrm>
              <a:off x="0" y="10138492"/>
              <a:ext cx="18916571" cy="4922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Placement of sensors and cameras in the nuScenes dataset [</a:t>
              </a:r>
              <a:r>
                <a:rPr b="0" i="0" lang="fa" sz="900" u="sng" cap="none" strike="noStrike">
                  <a:solidFill>
                    <a:schemeClr val="hlink"/>
                  </a:solidFill>
                  <a:latin typeface="Arial"/>
                  <a:ea typeface="Arial"/>
                  <a:cs typeface="Arial"/>
                  <a:sym typeface="Arial"/>
                  <a:hlinkClick r:id="rId4"/>
                </a:rPr>
                <a:t>image source</a:t>
              </a:r>
              <a:r>
                <a:rPr b="0" i="0" lang="fa" sz="900" u="none" cap="none" strike="noStrike">
                  <a:solidFill>
                    <a:srgbClr val="D5D5D5"/>
                  </a:solidFill>
                  <a:latin typeface="Arial"/>
                  <a:ea typeface="Arial"/>
                  <a:cs typeface="Arial"/>
                  <a:sym typeface="Arial"/>
                </a:rPr>
                <a:t>]</a:t>
              </a:r>
              <a:endParaRPr sz="500"/>
            </a:p>
          </p:txBody>
        </p:sp>
      </p:grpSp>
      <p:sp>
        <p:nvSpPr>
          <p:cNvPr id="244" name="Google Shape;244;p41"/>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476250" y="314325"/>
            <a:ext cx="4243711" cy="581025"/>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The nuScenes Dataset</a:t>
            </a:r>
            <a:endParaRPr/>
          </a:p>
        </p:txBody>
      </p:sp>
      <p:sp>
        <p:nvSpPr>
          <p:cNvPr id="250" name="Google Shape;250;p42"/>
          <p:cNvSpPr txBox="1"/>
          <p:nvPr>
            <p:ph idx="1" type="body"/>
          </p:nvPr>
        </p:nvSpPr>
        <p:spPr>
          <a:xfrm>
            <a:off x="476250" y="1600200"/>
            <a:ext cx="4243711" cy="3162300"/>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800"/>
              <a:buFont typeface="Arial"/>
              <a:buChar char="•"/>
            </a:pPr>
            <a:r>
              <a:rPr b="0" i="0" lang="fa" sz="1800" u="none" cap="none" strike="noStrike">
                <a:solidFill>
                  <a:srgbClr val="FFFFFF"/>
                </a:solidFill>
                <a:latin typeface="Arial"/>
                <a:ea typeface="Arial"/>
                <a:cs typeface="Arial"/>
                <a:sym typeface="Arial"/>
              </a:rPr>
              <a:t>All objects come with a semantic category, as well as a 3D bounding box and attributes for each frame they occur in.</a:t>
            </a:r>
            <a:endParaRPr/>
          </a:p>
          <a:p>
            <a:pPr indent="-215900" lvl="0" marL="215900" rtl="0" algn="l">
              <a:lnSpc>
                <a:spcPct val="100000"/>
              </a:lnSpc>
              <a:spcBef>
                <a:spcPts val="900"/>
              </a:spcBef>
              <a:spcAft>
                <a:spcPts val="0"/>
              </a:spcAft>
              <a:buSzPts val="1800"/>
              <a:buFont typeface="Arial"/>
              <a:buChar char="•"/>
            </a:pPr>
            <a:r>
              <a:rPr b="0" i="0" lang="fa" sz="1800" u="none" cap="none" strike="noStrike">
                <a:solidFill>
                  <a:srgbClr val="FFFFFF"/>
                </a:solidFill>
                <a:latin typeface="Arial"/>
                <a:ea typeface="Arial"/>
                <a:cs typeface="Arial"/>
                <a:sym typeface="Arial"/>
              </a:rPr>
              <a:t>Compared to 2D bounding boxes, this allows us to accurately infer an object’s position and orientation in space.</a:t>
            </a:r>
            <a:endParaRPr/>
          </a:p>
        </p:txBody>
      </p:sp>
      <p:sp>
        <p:nvSpPr>
          <p:cNvPr id="251" name="Google Shape;251;p42"/>
          <p:cNvSpPr txBox="1"/>
          <p:nvPr>
            <p:ph idx="2" type="body"/>
          </p:nvPr>
        </p:nvSpPr>
        <p:spPr>
          <a:xfrm>
            <a:off x="476250" y="800100"/>
            <a:ext cx="4243711"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fa" sz="2000">
                <a:solidFill>
                  <a:srgbClr val="D5D5D5"/>
                </a:solidFill>
                <a:latin typeface="Arial"/>
                <a:ea typeface="Arial"/>
                <a:cs typeface="Arial"/>
                <a:sym typeface="Arial"/>
              </a:rPr>
              <a:t>Data Annotation</a:t>
            </a:r>
            <a:endParaRPr/>
          </a:p>
        </p:txBody>
      </p:sp>
      <p:grpSp>
        <p:nvGrpSpPr>
          <p:cNvPr id="252" name="Google Shape;252;p42"/>
          <p:cNvGrpSpPr/>
          <p:nvPr/>
        </p:nvGrpSpPr>
        <p:grpSpPr>
          <a:xfrm>
            <a:off x="5733663" y="314319"/>
            <a:ext cx="2544117" cy="2724993"/>
            <a:chOff x="0" y="0"/>
            <a:chExt cx="6784312" cy="7266649"/>
          </a:xfrm>
        </p:grpSpPr>
        <p:pic>
          <p:nvPicPr>
            <p:cNvPr descr="camera-fov.37c13013.jpg" id="253" name="Google Shape;253;p42"/>
            <p:cNvPicPr preferRelativeResize="0"/>
            <p:nvPr/>
          </p:nvPicPr>
          <p:blipFill rotWithShape="1">
            <a:blip r:embed="rId3">
              <a:alphaModFix/>
            </a:blip>
            <a:srcRect b="0" l="0" r="0" t="0"/>
            <a:stretch/>
          </p:blipFill>
          <p:spPr>
            <a:xfrm>
              <a:off x="0" y="0"/>
              <a:ext cx="6784312" cy="6279097"/>
            </a:xfrm>
            <a:prstGeom prst="rect">
              <a:avLst/>
            </a:prstGeom>
            <a:noFill/>
            <a:ln>
              <a:noFill/>
            </a:ln>
          </p:spPr>
        </p:pic>
        <p:sp>
          <p:nvSpPr>
            <p:cNvPr id="254" name="Google Shape;254;p42"/>
            <p:cNvSpPr/>
            <p:nvPr/>
          </p:nvSpPr>
          <p:spPr>
            <a:xfrm>
              <a:off x="0" y="6380696"/>
              <a:ext cx="6784312" cy="8859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FoV of cameras in the nuScenes dataset [</a:t>
              </a:r>
              <a:r>
                <a:rPr b="0" i="0" lang="fa" sz="900" u="sng" cap="none" strike="noStrike">
                  <a:solidFill>
                    <a:schemeClr val="hlink"/>
                  </a:solidFill>
                  <a:latin typeface="Arial"/>
                  <a:ea typeface="Arial"/>
                  <a:cs typeface="Arial"/>
                  <a:sym typeface="Arial"/>
                  <a:hlinkClick r:id="rId4"/>
                </a:rPr>
                <a:t>image source</a:t>
              </a:r>
              <a:r>
                <a:rPr b="0" i="0" lang="fa" sz="900" u="none" cap="none" strike="noStrike">
                  <a:solidFill>
                    <a:srgbClr val="D5D5D5"/>
                  </a:solidFill>
                  <a:latin typeface="Arial"/>
                  <a:ea typeface="Arial"/>
                  <a:cs typeface="Arial"/>
                  <a:sym typeface="Arial"/>
                </a:rPr>
                <a:t>]</a:t>
              </a:r>
              <a:endParaRPr sz="500"/>
            </a:p>
          </p:txBody>
        </p:sp>
      </p:grpSp>
      <p:sp>
        <p:nvSpPr>
          <p:cNvPr id="255" name="Google Shape;255;p42"/>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pic>
        <p:nvPicPr>
          <p:cNvPr id="256" name="Google Shape;256;p42"/>
          <p:cNvPicPr preferRelativeResize="0"/>
          <p:nvPr/>
        </p:nvPicPr>
        <p:blipFill>
          <a:blip r:embed="rId5">
            <a:alphaModFix/>
          </a:blip>
          <a:stretch>
            <a:fillRect/>
          </a:stretch>
        </p:blipFill>
        <p:spPr>
          <a:xfrm>
            <a:off x="4919975" y="3168077"/>
            <a:ext cx="3997677" cy="11967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476250" y="1233488"/>
            <a:ext cx="8191500" cy="1452563"/>
          </a:xfrm>
          <a:prstGeom prst="rect">
            <a:avLst/>
          </a:prstGeom>
          <a:noFill/>
          <a:ln>
            <a:noFill/>
          </a:ln>
        </p:spPr>
        <p:txBody>
          <a:bodyPr anchorCtr="0" anchor="b" bIns="19050" lIns="19050" spcFirstLastPara="1" rIns="19050" wrap="square" tIns="19050">
            <a:normAutofit/>
          </a:bodyPr>
          <a:lstStyle/>
          <a:p>
            <a:pPr indent="0" lvl="0" marL="0" rtl="0" algn="ctr">
              <a:lnSpc>
                <a:spcPct val="90000"/>
              </a:lnSpc>
              <a:spcBef>
                <a:spcPts val="0"/>
              </a:spcBef>
              <a:spcAft>
                <a:spcPts val="0"/>
              </a:spcAft>
              <a:buClr>
                <a:srgbClr val="00FF00"/>
              </a:buClr>
              <a:buSzPts val="4400"/>
              <a:buFont typeface="Arial"/>
              <a:buNone/>
            </a:pPr>
            <a:r>
              <a:rPr lang="fa" sz="4400">
                <a:solidFill>
                  <a:srgbClr val="00FF00"/>
                </a:solidFill>
              </a:rPr>
              <a:t>Image Stitching</a:t>
            </a:r>
            <a:endParaRPr/>
          </a:p>
        </p:txBody>
      </p:sp>
      <p:sp>
        <p:nvSpPr>
          <p:cNvPr id="262" name="Google Shape;262;p43"/>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Challenges</a:t>
            </a:r>
            <a:endParaRPr/>
          </a:p>
        </p:txBody>
      </p:sp>
      <p:sp>
        <p:nvSpPr>
          <p:cNvPr id="268" name="Google Shape;268;p44"/>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t/>
            </a:r>
            <a:endParaRPr sz="2000">
              <a:solidFill>
                <a:srgbClr val="D5D5D5"/>
              </a:solidFill>
              <a:latin typeface="Arial"/>
              <a:ea typeface="Arial"/>
              <a:cs typeface="Arial"/>
              <a:sym typeface="Arial"/>
            </a:endParaRPr>
          </a:p>
        </p:txBody>
      </p:sp>
      <p:sp>
        <p:nvSpPr>
          <p:cNvPr id="269" name="Google Shape;269;p44"/>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800"/>
              <a:buFont typeface="Arial"/>
              <a:buChar char="•"/>
            </a:pPr>
            <a:r>
              <a:rPr b="0" i="0" lang="fa" sz="1800" u="none" cap="none" strike="noStrike">
                <a:solidFill>
                  <a:srgbClr val="FFFFFF"/>
                </a:solidFill>
                <a:latin typeface="Arial"/>
                <a:ea typeface="Arial"/>
                <a:cs typeface="Arial"/>
                <a:sym typeface="Arial"/>
              </a:rPr>
              <a:t>We don’t have the exact internal and external characteristics of the cameras used. </a:t>
            </a:r>
            <a:r>
              <a:rPr lang="fa">
                <a:solidFill>
                  <a:schemeClr val="accent5"/>
                </a:solidFill>
              </a:rPr>
              <a:t>(We need to estimate the homography matrix)</a:t>
            </a:r>
            <a:endParaRPr>
              <a:solidFill>
                <a:schemeClr val="accent5"/>
              </a:solidFill>
            </a:endParaRPr>
          </a:p>
          <a:p>
            <a:pPr indent="-215900" lvl="0" marL="215900" rtl="0" algn="l">
              <a:lnSpc>
                <a:spcPct val="100000"/>
              </a:lnSpc>
              <a:spcBef>
                <a:spcPts val="900"/>
              </a:spcBef>
              <a:spcAft>
                <a:spcPts val="0"/>
              </a:spcAft>
              <a:buSzPts val="1800"/>
              <a:buFont typeface="Arial"/>
              <a:buChar char="•"/>
            </a:pPr>
            <a:r>
              <a:rPr b="0" i="0" lang="fa" sz="1800" u="none" cap="none" strike="noStrike">
                <a:solidFill>
                  <a:srgbClr val="FFFFFF"/>
                </a:solidFill>
                <a:latin typeface="Arial"/>
                <a:ea typeface="Arial"/>
                <a:cs typeface="Arial"/>
                <a:sym typeface="Arial"/>
              </a:rPr>
              <a:t>Finding good features to match could be difficult because:</a:t>
            </a:r>
            <a:endParaRPr/>
          </a:p>
          <a:p>
            <a:pPr indent="-342900" lvl="1" marL="673100" rtl="0" algn="l">
              <a:lnSpc>
                <a:spcPct val="100000"/>
              </a:lnSpc>
              <a:spcBef>
                <a:spcPts val="900"/>
              </a:spcBef>
              <a:spcAft>
                <a:spcPts val="0"/>
              </a:spcAft>
              <a:buClr>
                <a:srgbClr val="FFFFFF"/>
              </a:buClr>
              <a:buSzPts val="1800"/>
              <a:buFont typeface="Arial"/>
              <a:buAutoNum type="arabicPeriod"/>
            </a:pPr>
            <a:r>
              <a:rPr b="0" i="0" lang="fa" sz="1800" u="none" cap="none" strike="noStrike">
                <a:solidFill>
                  <a:srgbClr val="FFFFFF"/>
                </a:solidFill>
                <a:latin typeface="Arial"/>
                <a:ea typeface="Arial"/>
                <a:cs typeface="Arial"/>
                <a:sym typeface="Arial"/>
              </a:rPr>
              <a:t>The surrounding environment doesn’t provide good features</a:t>
            </a:r>
            <a:endParaRPr/>
          </a:p>
          <a:p>
            <a:pPr indent="-342900" lvl="1" marL="673100" rtl="0" algn="l">
              <a:lnSpc>
                <a:spcPct val="100000"/>
              </a:lnSpc>
              <a:spcBef>
                <a:spcPts val="900"/>
              </a:spcBef>
              <a:spcAft>
                <a:spcPts val="0"/>
              </a:spcAft>
              <a:buClr>
                <a:srgbClr val="FFFFFF"/>
              </a:buClr>
              <a:buSzPts val="1800"/>
              <a:buFont typeface="Arial"/>
              <a:buAutoNum type="arabicPeriod"/>
            </a:pPr>
            <a:r>
              <a:rPr b="0" i="0" lang="fa" sz="1800" u="none" cap="none" strike="noStrike">
                <a:solidFill>
                  <a:srgbClr val="FFFFFF"/>
                </a:solidFill>
                <a:latin typeface="Arial"/>
                <a:ea typeface="Arial"/>
                <a:cs typeface="Arial"/>
                <a:sym typeface="Arial"/>
              </a:rPr>
              <a:t>There isn’t much overlap in images to recover matching points</a:t>
            </a:r>
            <a:endParaRPr/>
          </a:p>
          <a:p>
            <a:pPr indent="-228600" lvl="1" marL="673100" rtl="0" algn="l">
              <a:lnSpc>
                <a:spcPct val="100000"/>
              </a:lnSpc>
              <a:spcBef>
                <a:spcPts val="90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a:p>
            <a:pPr indent="-215900" lvl="0" marL="215900" rtl="0" algn="l">
              <a:lnSpc>
                <a:spcPct val="100000"/>
              </a:lnSpc>
              <a:spcBef>
                <a:spcPts val="900"/>
              </a:spcBef>
              <a:spcAft>
                <a:spcPts val="0"/>
              </a:spcAft>
              <a:buSzPts val="1800"/>
              <a:buFont typeface="Arial"/>
              <a:buChar char="•"/>
            </a:pPr>
            <a:r>
              <a:rPr b="0" i="0" lang="fa" sz="1800" u="none" cap="none" strike="noStrike">
                <a:solidFill>
                  <a:srgbClr val="FFFFFF"/>
                </a:solidFill>
                <a:latin typeface="Arial"/>
                <a:ea typeface="Arial"/>
                <a:cs typeface="Arial"/>
                <a:sym typeface="Arial"/>
              </a:rPr>
              <a:t>We need to improve our methods to obtain decent results!</a:t>
            </a:r>
            <a:endParaRPr/>
          </a:p>
        </p:txBody>
      </p:sp>
      <p:sp>
        <p:nvSpPr>
          <p:cNvPr id="270" name="Google Shape;270;p44"/>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0" st="0"/>
                                            </p:txEl>
                                          </p:spTgt>
                                        </p:tgtEl>
                                        <p:attrNameLst>
                                          <p:attrName>style.visibility</p:attrName>
                                        </p:attrNameLst>
                                      </p:cBhvr>
                                      <p:to>
                                        <p:strVal val="visible"/>
                                      </p:to>
                                    </p:set>
                                    <p:anim calcmode="lin" valueType="num">
                                      <p:cBhvr additive="base">
                                        <p:cTn dur="1000"/>
                                        <p:tgtEl>
                                          <p:spTgt spid="26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1" st="1"/>
                                            </p:txEl>
                                          </p:spTgt>
                                        </p:tgtEl>
                                        <p:attrNameLst>
                                          <p:attrName>style.visibility</p:attrName>
                                        </p:attrNameLst>
                                      </p:cBhvr>
                                      <p:to>
                                        <p:strVal val="visible"/>
                                      </p:to>
                                    </p:set>
                                    <p:anim calcmode="lin" valueType="num">
                                      <p:cBhvr additive="base">
                                        <p:cTn dur="1000"/>
                                        <p:tgtEl>
                                          <p:spTgt spid="26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2" st="2"/>
                                            </p:txEl>
                                          </p:spTgt>
                                        </p:tgtEl>
                                        <p:attrNameLst>
                                          <p:attrName>style.visibility</p:attrName>
                                        </p:attrNameLst>
                                      </p:cBhvr>
                                      <p:to>
                                        <p:strVal val="visible"/>
                                      </p:to>
                                    </p:set>
                                    <p:anim calcmode="lin" valueType="num">
                                      <p:cBhvr additive="base">
                                        <p:cTn dur="1000"/>
                                        <p:tgtEl>
                                          <p:spTgt spid="26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3" st="3"/>
                                            </p:txEl>
                                          </p:spTgt>
                                        </p:tgtEl>
                                        <p:attrNameLst>
                                          <p:attrName>style.visibility</p:attrName>
                                        </p:attrNameLst>
                                      </p:cBhvr>
                                      <p:to>
                                        <p:strVal val="visible"/>
                                      </p:to>
                                    </p:set>
                                    <p:anim calcmode="lin" valueType="num">
                                      <p:cBhvr additive="base">
                                        <p:cTn dur="1000"/>
                                        <p:tgtEl>
                                          <p:spTgt spid="26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4" st="4"/>
                                            </p:txEl>
                                          </p:spTgt>
                                        </p:tgtEl>
                                        <p:attrNameLst>
                                          <p:attrName>style.visibility</p:attrName>
                                        </p:attrNameLst>
                                      </p:cBhvr>
                                      <p:to>
                                        <p:strVal val="visible"/>
                                      </p:to>
                                    </p:set>
                                    <p:anim calcmode="lin" valueType="num">
                                      <p:cBhvr additive="base">
                                        <p:cTn dur="1000"/>
                                        <p:tgtEl>
                                          <p:spTgt spid="26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5" st="5"/>
                                            </p:txEl>
                                          </p:spTgt>
                                        </p:tgtEl>
                                        <p:attrNameLst>
                                          <p:attrName>style.visibility</p:attrName>
                                        </p:attrNameLst>
                                      </p:cBhvr>
                                      <p:to>
                                        <p:strVal val="visible"/>
                                      </p:to>
                                    </p:set>
                                    <p:anim calcmode="lin" valueType="num">
                                      <p:cBhvr additive="base">
                                        <p:cTn dur="1000"/>
                                        <p:tgtEl>
                                          <p:spTgt spid="26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Our Algorithm</a:t>
            </a:r>
            <a:endParaRPr/>
          </a:p>
        </p:txBody>
      </p:sp>
      <p:sp>
        <p:nvSpPr>
          <p:cNvPr id="276" name="Google Shape;276;p45"/>
          <p:cNvSpPr txBox="1"/>
          <p:nvPr>
            <p:ph idx="2" type="body"/>
          </p:nvPr>
        </p:nvSpPr>
        <p:spPr>
          <a:xfrm>
            <a:off x="390425" y="925800"/>
            <a:ext cx="4184100" cy="3836700"/>
          </a:xfrm>
          <a:prstGeom prst="rect">
            <a:avLst/>
          </a:prstGeom>
          <a:noFill/>
          <a:ln>
            <a:noFill/>
          </a:ln>
        </p:spPr>
        <p:txBody>
          <a:bodyPr anchorCtr="0" anchor="t" bIns="19050" lIns="19050" spcFirstLastPara="1" rIns="19050" wrap="square" tIns="19050">
            <a:normAutofit/>
          </a:bodyPr>
          <a:lstStyle/>
          <a:p>
            <a:pPr indent="0" lvl="0" marL="0" rtl="0" algn="l">
              <a:lnSpc>
                <a:spcPct val="100000"/>
              </a:lnSpc>
              <a:spcBef>
                <a:spcPts val="0"/>
              </a:spcBef>
              <a:spcAft>
                <a:spcPts val="0"/>
              </a:spcAft>
              <a:buClr>
                <a:srgbClr val="FFFFFF"/>
              </a:buClr>
              <a:buSzPts val="1500"/>
              <a:buFont typeface="Arial"/>
              <a:buNone/>
            </a:pPr>
            <a:r>
              <a:rPr lang="fa" sz="1500"/>
              <a:t>Initialize H, cnt=0.</a:t>
            </a:r>
            <a:endParaRPr/>
          </a:p>
          <a:p>
            <a:pPr indent="0" lvl="0" marL="0" rtl="0" algn="l">
              <a:lnSpc>
                <a:spcPct val="100000"/>
              </a:lnSpc>
              <a:spcBef>
                <a:spcPts val="400"/>
              </a:spcBef>
              <a:spcAft>
                <a:spcPts val="0"/>
              </a:spcAft>
              <a:buClr>
                <a:srgbClr val="C27332"/>
              </a:buClr>
              <a:buSzPts val="1500"/>
              <a:buFont typeface="Arial"/>
              <a:buNone/>
            </a:pPr>
            <a:r>
              <a:rPr lang="fa">
                <a:solidFill>
                  <a:srgbClr val="C27332"/>
                </a:solidFill>
              </a:rPr>
              <a:t>for</a:t>
            </a:r>
            <a:r>
              <a:rPr lang="fa" sz="1500"/>
              <a:t> i </a:t>
            </a:r>
            <a:r>
              <a:rPr lang="fa">
                <a:solidFill>
                  <a:srgbClr val="C27332"/>
                </a:solidFill>
              </a:rPr>
              <a:t>in</a:t>
            </a:r>
            <a:r>
              <a:rPr lang="fa" sz="1500"/>
              <a:t> </a:t>
            </a:r>
            <a:r>
              <a:rPr lang="fa">
                <a:solidFill>
                  <a:srgbClr val="8484C0"/>
                </a:solidFill>
              </a:rPr>
              <a:t>range</a:t>
            </a:r>
            <a:r>
              <a:rPr lang="fa" sz="1500"/>
              <a:t>(</a:t>
            </a:r>
            <a:r>
              <a:rPr lang="fa">
                <a:solidFill>
                  <a:srgbClr val="8484C0"/>
                </a:solidFill>
              </a:rPr>
              <a:t>len</a:t>
            </a:r>
            <a:r>
              <a:rPr lang="fa" sz="1500"/>
              <a:t>(frames)):</a:t>
            </a:r>
            <a:endParaRPr/>
          </a:p>
          <a:p>
            <a:pPr indent="342900" lvl="2" marL="0" rtl="0" algn="l">
              <a:lnSpc>
                <a:spcPct val="100000"/>
              </a:lnSpc>
              <a:spcBef>
                <a:spcPts val="400"/>
              </a:spcBef>
              <a:spcAft>
                <a:spcPts val="0"/>
              </a:spcAft>
              <a:buClr>
                <a:srgbClr val="FFFFFF"/>
              </a:buClr>
              <a:buSzPts val="1500"/>
              <a:buFont typeface="Arial"/>
              <a:buNone/>
            </a:pPr>
            <a:r>
              <a:rPr lang="fa" sz="1500"/>
              <a:t>img1, img2 = frames[i]</a:t>
            </a:r>
            <a:endParaRPr/>
          </a:p>
          <a:p>
            <a:pPr indent="342900" lvl="2" marL="0" rtl="0" algn="l">
              <a:lnSpc>
                <a:spcPct val="100000"/>
              </a:lnSpc>
              <a:spcBef>
                <a:spcPts val="400"/>
              </a:spcBef>
              <a:spcAft>
                <a:spcPts val="0"/>
              </a:spcAft>
              <a:buClr>
                <a:srgbClr val="5FD833"/>
              </a:buClr>
              <a:buSzPts val="1500"/>
              <a:buFont typeface="Arial"/>
              <a:buNone/>
            </a:pPr>
            <a:r>
              <a:rPr lang="fa" sz="1500">
                <a:solidFill>
                  <a:schemeClr val="lt1"/>
                </a:solidFill>
              </a:rPr>
              <a:t>H’ = </a:t>
            </a:r>
            <a:r>
              <a:rPr lang="fa">
                <a:solidFill>
                  <a:srgbClr val="5FD833"/>
                </a:solidFill>
              </a:rPr>
              <a:t>estimate_homography</a:t>
            </a:r>
            <a:r>
              <a:rPr lang="fa" sz="1500"/>
              <a:t>(img1, img2)</a:t>
            </a:r>
            <a:endParaRPr/>
          </a:p>
          <a:p>
            <a:pPr indent="342900" lvl="2" marL="0" rtl="0" algn="l">
              <a:lnSpc>
                <a:spcPct val="100000"/>
              </a:lnSpc>
              <a:spcBef>
                <a:spcPts val="400"/>
              </a:spcBef>
              <a:spcAft>
                <a:spcPts val="0"/>
              </a:spcAft>
              <a:buClr>
                <a:srgbClr val="C27332"/>
              </a:buClr>
              <a:buSzPts val="1500"/>
              <a:buFont typeface="Arial"/>
              <a:buNone/>
            </a:pPr>
            <a:r>
              <a:rPr lang="fa">
                <a:solidFill>
                  <a:srgbClr val="C27332"/>
                </a:solidFill>
              </a:rPr>
              <a:t>if</a:t>
            </a:r>
            <a:r>
              <a:rPr lang="fa" sz="1500"/>
              <a:t> ||H - H’|| &lt; </a:t>
            </a:r>
            <a:r>
              <a:rPr lang="fa">
                <a:solidFill>
                  <a:srgbClr val="B21600"/>
                </a:solidFill>
              </a:rPr>
              <a:t>Threshold</a:t>
            </a:r>
            <a:r>
              <a:rPr lang="fa" sz="1500"/>
              <a:t>:</a:t>
            </a:r>
            <a:endParaRPr/>
          </a:p>
          <a:p>
            <a:pPr indent="685800" lvl="4" marL="0" rtl="0" algn="l">
              <a:lnSpc>
                <a:spcPct val="100000"/>
              </a:lnSpc>
              <a:spcBef>
                <a:spcPts val="400"/>
              </a:spcBef>
              <a:spcAft>
                <a:spcPts val="0"/>
              </a:spcAft>
              <a:buClr>
                <a:srgbClr val="FFFFFF"/>
              </a:buClr>
              <a:buSzPts val="1500"/>
              <a:buFont typeface="Arial"/>
              <a:buNone/>
            </a:pPr>
            <a:r>
              <a:rPr lang="fa" sz="1500"/>
              <a:t>cnt = cnt + 1</a:t>
            </a:r>
            <a:endParaRPr sz="1500"/>
          </a:p>
          <a:p>
            <a:pPr indent="685800" lvl="4" marL="0" rtl="0" algn="l">
              <a:lnSpc>
                <a:spcPct val="100000"/>
              </a:lnSpc>
              <a:spcBef>
                <a:spcPts val="400"/>
              </a:spcBef>
              <a:spcAft>
                <a:spcPts val="0"/>
              </a:spcAft>
              <a:buClr>
                <a:srgbClr val="FFFFFF"/>
              </a:buClr>
              <a:buSzPts val="1500"/>
              <a:buFont typeface="Arial"/>
              <a:buNone/>
            </a:pPr>
            <a:r>
              <a:rPr lang="fa" sz="1500"/>
              <a:t>ɑ = 1 / cnt</a:t>
            </a:r>
            <a:endParaRPr sz="1500"/>
          </a:p>
          <a:p>
            <a:pPr indent="685800" lvl="4" marL="0" rtl="0" algn="l">
              <a:lnSpc>
                <a:spcPct val="100000"/>
              </a:lnSpc>
              <a:spcBef>
                <a:spcPts val="400"/>
              </a:spcBef>
              <a:spcAft>
                <a:spcPts val="0"/>
              </a:spcAft>
              <a:buClr>
                <a:srgbClr val="FFFFFF"/>
              </a:buClr>
              <a:buSzPts val="1500"/>
              <a:buFont typeface="Arial"/>
              <a:buNone/>
            </a:pPr>
            <a:r>
              <a:rPr lang="fa" sz="1500"/>
              <a:t>H = </a:t>
            </a:r>
            <a:r>
              <a:rPr lang="fa" sz="1500">
                <a:solidFill>
                  <a:schemeClr val="lt1"/>
                </a:solidFill>
              </a:rPr>
              <a:t>ɑ H’ + (1-ɑ) H</a:t>
            </a:r>
            <a:endParaRPr sz="1500"/>
          </a:p>
          <a:p>
            <a:pPr indent="342900" lvl="2" marL="0" rtl="0" algn="l">
              <a:lnSpc>
                <a:spcPct val="100000"/>
              </a:lnSpc>
              <a:spcBef>
                <a:spcPts val="400"/>
              </a:spcBef>
              <a:spcAft>
                <a:spcPts val="0"/>
              </a:spcAft>
              <a:buClr>
                <a:srgbClr val="FFFFFF"/>
              </a:buClr>
              <a:buSzPts val="1500"/>
              <a:buFont typeface="Arial"/>
              <a:buNone/>
            </a:pPr>
            <a:r>
              <a:rPr lang="fa" sz="1500"/>
              <a:t>result = </a:t>
            </a:r>
            <a:r>
              <a:rPr lang="fa">
                <a:solidFill>
                  <a:srgbClr val="5FD833"/>
                </a:solidFill>
              </a:rPr>
              <a:t>stitch_images</a:t>
            </a:r>
            <a:r>
              <a:rPr lang="fa" sz="1500"/>
              <a:t>(img1, img2, H)</a:t>
            </a:r>
            <a:endParaRPr/>
          </a:p>
        </p:txBody>
      </p:sp>
      <p:sp>
        <p:nvSpPr>
          <p:cNvPr id="277" name="Google Shape;277;p45"/>
          <p:cNvSpPr txBox="1"/>
          <p:nvPr/>
        </p:nvSpPr>
        <p:spPr>
          <a:xfrm>
            <a:off x="4598691" y="925798"/>
            <a:ext cx="4098159" cy="3836702"/>
          </a:xfrm>
          <a:prstGeom prst="rect">
            <a:avLst/>
          </a:prstGeom>
          <a:noFill/>
          <a:ln>
            <a:noFill/>
          </a:ln>
        </p:spPr>
        <p:txBody>
          <a:bodyPr anchorCtr="0" anchor="ctr" bIns="19050" lIns="19050" spcFirstLastPara="1" rIns="19050" wrap="square" tIns="19050">
            <a:normAutofit/>
          </a:bodyPr>
          <a:lstStyle/>
          <a:p>
            <a:pPr indent="-171450" lvl="2" marL="596900" marR="0" rtl="0" algn="l">
              <a:lnSpc>
                <a:spcPct val="100000"/>
              </a:lnSpc>
              <a:spcBef>
                <a:spcPts val="0"/>
              </a:spcBef>
              <a:spcAft>
                <a:spcPts val="0"/>
              </a:spcAft>
              <a:buClr>
                <a:srgbClr val="FFFFFF"/>
              </a:buClr>
              <a:buSzPts val="1500"/>
              <a:buFont typeface="Arial"/>
              <a:buChar char="•"/>
            </a:pPr>
            <a:r>
              <a:rPr b="0" i="0" lang="fa" sz="1500" u="none" cap="none" strike="noStrike">
                <a:solidFill>
                  <a:srgbClr val="FFFFFF"/>
                </a:solidFill>
                <a:latin typeface="Arial"/>
                <a:ea typeface="Arial"/>
                <a:cs typeface="Arial"/>
                <a:sym typeface="Arial"/>
              </a:rPr>
              <a:t>To slow?</a:t>
            </a:r>
            <a:endParaRPr sz="500"/>
          </a:p>
          <a:p>
            <a:pPr indent="-171450" lvl="2" marL="596900" marR="0" rtl="0" algn="l">
              <a:lnSpc>
                <a:spcPct val="100000"/>
              </a:lnSpc>
              <a:spcBef>
                <a:spcPts val="400"/>
              </a:spcBef>
              <a:spcAft>
                <a:spcPts val="0"/>
              </a:spcAft>
              <a:buClr>
                <a:srgbClr val="FFFFFF"/>
              </a:buClr>
              <a:buSzPts val="1500"/>
              <a:buFont typeface="Arial"/>
              <a:buChar char="•"/>
            </a:pPr>
            <a:r>
              <a:rPr b="0" i="0" lang="fa" sz="1500" u="none" cap="none" strike="noStrike">
                <a:solidFill>
                  <a:srgbClr val="FFFFFF"/>
                </a:solidFill>
                <a:latin typeface="Arial"/>
                <a:ea typeface="Arial"/>
                <a:cs typeface="Arial"/>
                <a:sym typeface="Arial"/>
              </a:rPr>
              <a:t>Reduce homography estimation frequency.</a:t>
            </a:r>
            <a:endParaRPr sz="500"/>
          </a:p>
          <a:p>
            <a:pPr indent="0" lvl="0" marL="0" marR="0" rtl="0" algn="l">
              <a:lnSpc>
                <a:spcPct val="100000"/>
              </a:lnSpc>
              <a:spcBef>
                <a:spcPts val="400"/>
              </a:spcBef>
              <a:spcAft>
                <a:spcPts val="0"/>
              </a:spcAft>
              <a:buClr>
                <a:srgbClr val="FFFFFF"/>
              </a:buClr>
              <a:buSzPts val="1500"/>
              <a:buFont typeface="Arial"/>
              <a:buNone/>
            </a:pPr>
            <a:r>
              <a:t/>
            </a:r>
            <a:endParaRPr b="0" i="0" sz="1500" u="none" cap="none" strike="noStrike">
              <a:solidFill>
                <a:srgbClr val="FFFFFF"/>
              </a:solidFill>
              <a:latin typeface="Arial"/>
              <a:ea typeface="Arial"/>
              <a:cs typeface="Arial"/>
              <a:sym typeface="Arial"/>
            </a:endParaRPr>
          </a:p>
          <a:p>
            <a:pPr indent="-171450" lvl="2" marL="596900" marR="0" rtl="0" algn="l">
              <a:lnSpc>
                <a:spcPct val="100000"/>
              </a:lnSpc>
              <a:spcBef>
                <a:spcPts val="400"/>
              </a:spcBef>
              <a:spcAft>
                <a:spcPts val="0"/>
              </a:spcAft>
              <a:buClr>
                <a:srgbClr val="FFFFFF"/>
              </a:buClr>
              <a:buSzPts val="1500"/>
              <a:buFont typeface="Arial"/>
              <a:buChar char="•"/>
            </a:pPr>
            <a:r>
              <a:rPr b="0" i="0" lang="fa" sz="1500" u="none" cap="none" strike="noStrike">
                <a:solidFill>
                  <a:srgbClr val="FFFFFF"/>
                </a:solidFill>
                <a:latin typeface="Arial"/>
                <a:ea typeface="Arial"/>
                <a:cs typeface="Arial"/>
                <a:sym typeface="Arial"/>
              </a:rPr>
              <a:t>Homography matrix drifts overtime?</a:t>
            </a:r>
            <a:endParaRPr sz="500"/>
          </a:p>
          <a:p>
            <a:pPr indent="-171450" lvl="2" marL="596900" marR="0" rtl="0" algn="l">
              <a:lnSpc>
                <a:spcPct val="100000"/>
              </a:lnSpc>
              <a:spcBef>
                <a:spcPts val="400"/>
              </a:spcBef>
              <a:spcAft>
                <a:spcPts val="0"/>
              </a:spcAft>
              <a:buClr>
                <a:srgbClr val="FFFFFF"/>
              </a:buClr>
              <a:buSzPts val="1500"/>
              <a:buFont typeface="Arial"/>
              <a:buChar char="•"/>
            </a:pPr>
            <a:r>
              <a:rPr b="0" i="0" lang="fa" sz="1500" u="none" cap="none" strike="noStrike">
                <a:solidFill>
                  <a:srgbClr val="FFFFFF"/>
                </a:solidFill>
                <a:latin typeface="Arial"/>
                <a:ea typeface="Arial"/>
                <a:cs typeface="Arial"/>
                <a:sym typeface="Arial"/>
              </a:rPr>
              <a:t>Use Exponentially Weighted Moving Average (EWMA)</a:t>
            </a:r>
            <a:endParaRPr sz="500"/>
          </a:p>
        </p:txBody>
      </p:sp>
      <p:sp>
        <p:nvSpPr>
          <p:cNvPr id="278" name="Google Shape;278;p45"/>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 calcmode="lin" valueType="num">
                                      <p:cBhvr additive="base">
                                        <p:cTn dur="1000"/>
                                        <p:tgtEl>
                                          <p:spTgt spid="27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 calcmode="lin" valueType="num">
                                      <p:cBhvr additive="base">
                                        <p:cTn dur="1000"/>
                                        <p:tgtEl>
                                          <p:spTgt spid="27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 calcmode="lin" valueType="num">
                                      <p:cBhvr additive="base">
                                        <p:cTn dur="1000"/>
                                        <p:tgtEl>
                                          <p:spTgt spid="27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7">
                                            <p:txEl>
                                              <p:pRg end="3" st="3"/>
                                            </p:txEl>
                                          </p:spTgt>
                                        </p:tgtEl>
                                        <p:attrNameLst>
                                          <p:attrName>style.visibility</p:attrName>
                                        </p:attrNameLst>
                                      </p:cBhvr>
                                      <p:to>
                                        <p:strVal val="visible"/>
                                      </p:to>
                                    </p:set>
                                    <p:anim calcmode="lin" valueType="num">
                                      <p:cBhvr additive="base">
                                        <p:cTn dur="1000"/>
                                        <p:tgtEl>
                                          <p:spTgt spid="27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7">
                                            <p:txEl>
                                              <p:pRg end="4" st="4"/>
                                            </p:txEl>
                                          </p:spTgt>
                                        </p:tgtEl>
                                        <p:attrNameLst>
                                          <p:attrName>style.visibility</p:attrName>
                                        </p:attrNameLst>
                                      </p:cBhvr>
                                      <p:to>
                                        <p:strVal val="visible"/>
                                      </p:to>
                                    </p:set>
                                    <p:anim calcmode="lin" valueType="num">
                                      <p:cBhvr additive="base">
                                        <p:cTn dur="1000"/>
                                        <p:tgtEl>
                                          <p:spTgt spid="27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Results</a:t>
            </a:r>
            <a:endParaRPr/>
          </a:p>
        </p:txBody>
      </p:sp>
      <p:sp>
        <p:nvSpPr>
          <p:cNvPr id="284" name="Google Shape;284;p46"/>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t/>
            </a:r>
            <a:endParaRPr sz="2000">
              <a:solidFill>
                <a:srgbClr val="D5D5D5"/>
              </a:solidFill>
              <a:latin typeface="Arial"/>
              <a:ea typeface="Arial"/>
              <a:cs typeface="Arial"/>
              <a:sym typeface="Arial"/>
            </a:endParaRPr>
          </a:p>
        </p:txBody>
      </p:sp>
      <p:pic>
        <p:nvPicPr>
          <p:cNvPr descr="fl_bl_n2-4.gif" id="285" name="Google Shape;285;p46"/>
          <p:cNvPicPr preferRelativeResize="0"/>
          <p:nvPr/>
        </p:nvPicPr>
        <p:blipFill rotWithShape="1">
          <a:blip r:embed="rId3">
            <a:alphaModFix/>
          </a:blip>
          <a:srcRect b="0" l="0" r="0" t="0"/>
          <a:stretch/>
        </p:blipFill>
        <p:spPr>
          <a:xfrm>
            <a:off x="494378" y="1739965"/>
            <a:ext cx="8155244" cy="2201916"/>
          </a:xfrm>
          <a:prstGeom prst="rect">
            <a:avLst/>
          </a:prstGeom>
          <a:noFill/>
          <a:ln>
            <a:noFill/>
          </a:ln>
        </p:spPr>
      </p:pic>
      <p:sp>
        <p:nvSpPr>
          <p:cNvPr id="286" name="Google Shape;286;p46"/>
          <p:cNvSpPr/>
          <p:nvPr/>
        </p:nvSpPr>
        <p:spPr>
          <a:xfrm>
            <a:off x="494379" y="3979981"/>
            <a:ext cx="8155243" cy="184595"/>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Image stitching on the front and back cameras of the left side</a:t>
            </a:r>
            <a:endParaRPr sz="500"/>
          </a:p>
        </p:txBody>
      </p:sp>
      <p:sp>
        <p:nvSpPr>
          <p:cNvPr id="287" name="Google Shape;287;p46"/>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pic>
        <p:nvPicPr>
          <p:cNvPr id="288" name="Google Shape;288;p46"/>
          <p:cNvPicPr preferRelativeResize="0"/>
          <p:nvPr/>
        </p:nvPicPr>
        <p:blipFill>
          <a:blip r:embed="rId3">
            <a:alphaModFix/>
          </a:blip>
          <a:stretch>
            <a:fillRect/>
          </a:stretch>
        </p:blipFill>
        <p:spPr>
          <a:xfrm>
            <a:off x="257450" y="1612012"/>
            <a:ext cx="8629100" cy="2329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476250" y="1233488"/>
            <a:ext cx="8191500" cy="1452563"/>
          </a:xfrm>
          <a:prstGeom prst="rect">
            <a:avLst/>
          </a:prstGeom>
          <a:noFill/>
          <a:ln>
            <a:noFill/>
          </a:ln>
        </p:spPr>
        <p:txBody>
          <a:bodyPr anchorCtr="0" anchor="b" bIns="19050" lIns="19050" spcFirstLastPara="1" rIns="19050" wrap="square" tIns="19050">
            <a:normAutofit/>
          </a:bodyPr>
          <a:lstStyle/>
          <a:p>
            <a:pPr indent="0" lvl="0" marL="0" rtl="0" algn="ctr">
              <a:lnSpc>
                <a:spcPct val="90000"/>
              </a:lnSpc>
              <a:spcBef>
                <a:spcPts val="0"/>
              </a:spcBef>
              <a:spcAft>
                <a:spcPts val="0"/>
              </a:spcAft>
              <a:buClr>
                <a:srgbClr val="00FF00"/>
              </a:buClr>
              <a:buSzPts val="4400"/>
              <a:buFont typeface="Arial"/>
              <a:buNone/>
            </a:pPr>
            <a:r>
              <a:rPr lang="fa" sz="4400">
                <a:solidFill>
                  <a:srgbClr val="00FF00"/>
                </a:solidFill>
              </a:rPr>
              <a:t>Depth Recovery</a:t>
            </a:r>
            <a:endParaRPr/>
          </a:p>
        </p:txBody>
      </p:sp>
      <p:sp>
        <p:nvSpPr>
          <p:cNvPr id="294" name="Google Shape;294;p47"/>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Challenges</a:t>
            </a:r>
            <a:endParaRPr/>
          </a:p>
        </p:txBody>
      </p:sp>
      <p:sp>
        <p:nvSpPr>
          <p:cNvPr id="300" name="Google Shape;300;p48"/>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800"/>
              <a:buFont typeface="Arial"/>
              <a:buChar char="•"/>
            </a:pPr>
            <a:r>
              <a:rPr b="0" i="0" lang="fa" sz="1800" u="none" cap="none" strike="noStrike">
                <a:solidFill>
                  <a:srgbClr val="FFFFFF"/>
                </a:solidFill>
                <a:latin typeface="Arial"/>
                <a:ea typeface="Arial"/>
                <a:cs typeface="Arial"/>
                <a:sym typeface="Arial"/>
              </a:rPr>
              <a:t>Training a deep neural network on this dataset requires immense resources and time!</a:t>
            </a:r>
            <a:endParaRPr>
              <a:solidFill>
                <a:schemeClr val="lt1"/>
              </a:solidFill>
            </a:endParaRPr>
          </a:p>
          <a:p>
            <a:pPr indent="-292100" lvl="0" marL="215900" rtl="0" algn="l">
              <a:spcBef>
                <a:spcPts val="900"/>
              </a:spcBef>
              <a:spcAft>
                <a:spcPts val="0"/>
              </a:spcAft>
              <a:buClr>
                <a:schemeClr val="lt1"/>
              </a:buClr>
              <a:buSzPts val="1800"/>
              <a:buChar char="•"/>
            </a:pPr>
            <a:r>
              <a:rPr lang="fa">
                <a:solidFill>
                  <a:schemeClr val="lt1"/>
                </a:solidFill>
              </a:rPr>
              <a:t>In this section we will only provide an overview of the methods used for achieving state of the art results.</a:t>
            </a:r>
            <a:endParaRPr>
              <a:solidFill>
                <a:schemeClr val="lt1"/>
              </a:solidFill>
            </a:endParaRPr>
          </a:p>
          <a:p>
            <a:pPr indent="-292100" lvl="0" marL="215900" rtl="0" algn="l">
              <a:spcBef>
                <a:spcPts val="900"/>
              </a:spcBef>
              <a:spcAft>
                <a:spcPts val="0"/>
              </a:spcAft>
              <a:buClr>
                <a:schemeClr val="lt1"/>
              </a:buClr>
              <a:buSzPts val="1800"/>
              <a:buChar char="•"/>
            </a:pPr>
            <a:r>
              <a:rPr lang="fa">
                <a:solidFill>
                  <a:schemeClr val="lt1"/>
                </a:solidFill>
              </a:rPr>
              <a:t>We will learn about the general architectures and ideas used.</a:t>
            </a:r>
            <a:endParaRPr>
              <a:solidFill>
                <a:schemeClr val="lt1"/>
              </a:solidFill>
            </a:endParaRPr>
          </a:p>
        </p:txBody>
      </p:sp>
      <p:sp>
        <p:nvSpPr>
          <p:cNvPr id="301" name="Google Shape;301;p48"/>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Inputs of the Model</a:t>
            </a:r>
            <a:endParaRPr/>
          </a:p>
        </p:txBody>
      </p:sp>
      <p:sp>
        <p:nvSpPr>
          <p:cNvPr id="307" name="Google Shape;307;p49"/>
          <p:cNvSpPr txBox="1"/>
          <p:nvPr>
            <p:ph idx="2" type="body"/>
          </p:nvPr>
        </p:nvSpPr>
        <p:spPr>
          <a:xfrm>
            <a:off x="476250" y="1201263"/>
            <a:ext cx="8191500" cy="3561237"/>
          </a:xfrm>
          <a:prstGeom prst="rect">
            <a:avLst/>
          </a:prstGeom>
          <a:noFill/>
          <a:ln>
            <a:noFill/>
          </a:ln>
        </p:spPr>
        <p:txBody>
          <a:bodyPr anchorCtr="0" anchor="t" bIns="19050" lIns="19050" spcFirstLastPara="1" rIns="19050" wrap="square" tIns="19050">
            <a:normAutofit/>
          </a:bodyPr>
          <a:lstStyle/>
          <a:p>
            <a:pPr indent="-196850" lvl="0" marL="203200" rtl="0" algn="l">
              <a:lnSpc>
                <a:spcPct val="100000"/>
              </a:lnSpc>
              <a:spcBef>
                <a:spcPts val="0"/>
              </a:spcBef>
              <a:spcAft>
                <a:spcPts val="0"/>
              </a:spcAft>
              <a:buSzPts val="1700"/>
              <a:buFont typeface="Arial"/>
              <a:buChar char="•"/>
            </a:pPr>
            <a:r>
              <a:rPr lang="fa" sz="1700"/>
              <a:t>LiDAR Input:</a:t>
            </a:r>
            <a:endParaRPr/>
          </a:p>
          <a:p>
            <a:pPr indent="-209550" lvl="1" marL="406400" rtl="0" algn="l">
              <a:lnSpc>
                <a:spcPct val="100000"/>
              </a:lnSpc>
              <a:spcBef>
                <a:spcPts val="900"/>
              </a:spcBef>
              <a:spcAft>
                <a:spcPts val="0"/>
              </a:spcAft>
              <a:buSzPts val="1700"/>
              <a:buFont typeface="Arial"/>
              <a:buChar char="•"/>
            </a:pPr>
            <a:r>
              <a:rPr lang="fa" sz="1700"/>
              <a:t>The LiDAR sensor data is represented as a point cloud, which consists of 3D coordinates (x, y, z) of points in the environment, along with additional attributes such as intensity or reflectance values. This point cloud data provides geometric information about the scene, including the positions and shapes of objects.</a:t>
            </a:r>
            <a:endParaRPr/>
          </a:p>
          <a:p>
            <a:pPr indent="-196850" lvl="0" marL="203200" rtl="0" algn="l">
              <a:lnSpc>
                <a:spcPct val="100000"/>
              </a:lnSpc>
              <a:spcBef>
                <a:spcPts val="900"/>
              </a:spcBef>
              <a:spcAft>
                <a:spcPts val="0"/>
              </a:spcAft>
              <a:buSzPts val="1700"/>
              <a:buFont typeface="Arial"/>
              <a:buChar char="•"/>
            </a:pPr>
            <a:r>
              <a:rPr lang="fa" sz="1700"/>
              <a:t>Camera Input:</a:t>
            </a:r>
            <a:endParaRPr/>
          </a:p>
          <a:p>
            <a:pPr indent="-209550" lvl="1" marL="406400" rtl="0" algn="l">
              <a:lnSpc>
                <a:spcPct val="100000"/>
              </a:lnSpc>
              <a:spcBef>
                <a:spcPts val="900"/>
              </a:spcBef>
              <a:spcAft>
                <a:spcPts val="0"/>
              </a:spcAft>
              <a:buSzPts val="1700"/>
              <a:buFont typeface="Arial"/>
              <a:buChar char="•"/>
            </a:pPr>
            <a:r>
              <a:rPr lang="fa" sz="1700"/>
              <a:t>The camera sensor data consists of images captured from one or more cameras mounted on the vehicle. These images provide visual information about the scene, including colors, textures, shapes, and contextual information.</a:t>
            </a:r>
            <a:endParaRPr/>
          </a:p>
        </p:txBody>
      </p:sp>
      <p:sp>
        <p:nvSpPr>
          <p:cNvPr id="308" name="Google Shape;308;p49"/>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2"/>
          <p:cNvSpPr txBox="1"/>
          <p:nvPr>
            <p:ph idx="4294967295" type="ctrTitle"/>
          </p:nvPr>
        </p:nvSpPr>
        <p:spPr>
          <a:xfrm>
            <a:off x="476250" y="369744"/>
            <a:ext cx="8191500" cy="2202000"/>
          </a:xfrm>
          <a:prstGeom prst="rect">
            <a:avLst/>
          </a:prstGeom>
          <a:noFill/>
          <a:ln>
            <a:noFill/>
          </a:ln>
        </p:spPr>
        <p:txBody>
          <a:bodyPr anchorCtr="0" anchor="ctr" bIns="19050" lIns="19050" spcFirstLastPara="1" rIns="19050" wrap="square" tIns="19050">
            <a:normAutofit/>
          </a:bodyPr>
          <a:lstStyle/>
          <a:p>
            <a:pPr indent="0" lvl="0" marL="0" rtl="0" algn="ctr">
              <a:lnSpc>
                <a:spcPct val="90000"/>
              </a:lnSpc>
              <a:spcBef>
                <a:spcPts val="0"/>
              </a:spcBef>
              <a:spcAft>
                <a:spcPts val="0"/>
              </a:spcAft>
              <a:buNone/>
            </a:pPr>
            <a:r>
              <a:rPr lang="fa" sz="3800">
                <a:solidFill>
                  <a:srgbClr val="00E8FF"/>
                </a:solidFill>
              </a:rPr>
              <a:t>3D depth map for the application of</a:t>
            </a:r>
            <a:endParaRPr sz="3800">
              <a:solidFill>
                <a:srgbClr val="00E8FF"/>
              </a:solidFill>
            </a:endParaRPr>
          </a:p>
          <a:p>
            <a:pPr indent="0" lvl="0" marL="0" rtl="0" algn="ctr">
              <a:lnSpc>
                <a:spcPct val="90000"/>
              </a:lnSpc>
              <a:spcBef>
                <a:spcPts val="0"/>
              </a:spcBef>
              <a:spcAft>
                <a:spcPts val="0"/>
              </a:spcAft>
              <a:buNone/>
            </a:pPr>
            <a:r>
              <a:rPr lang="fa" sz="3800">
                <a:solidFill>
                  <a:srgbClr val="00E8FF"/>
                </a:solidFill>
              </a:rPr>
              <a:t>Autonomous Vehicles</a:t>
            </a:r>
            <a:endParaRPr sz="3800">
              <a:solidFill>
                <a:srgbClr val="00E8FF"/>
              </a:solidFill>
            </a:endParaRPr>
          </a:p>
        </p:txBody>
      </p:sp>
      <p:pic>
        <p:nvPicPr>
          <p:cNvPr id="144" name="Google Shape;144;p32"/>
          <p:cNvPicPr preferRelativeResize="0"/>
          <p:nvPr/>
        </p:nvPicPr>
        <p:blipFill>
          <a:blip r:embed="rId3">
            <a:alphaModFix/>
          </a:blip>
          <a:stretch>
            <a:fillRect/>
          </a:stretch>
        </p:blipFill>
        <p:spPr>
          <a:xfrm>
            <a:off x="3198062" y="2571750"/>
            <a:ext cx="2747875" cy="2060926"/>
          </a:xfrm>
          <a:prstGeom prst="rect">
            <a:avLst/>
          </a:prstGeom>
          <a:noFill/>
          <a:ln>
            <a:noFill/>
          </a:ln>
        </p:spPr>
      </p:pic>
      <p:sp>
        <p:nvSpPr>
          <p:cNvPr id="145" name="Google Shape;145;p32"/>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Outputs of the Model</a:t>
            </a:r>
            <a:endParaRPr/>
          </a:p>
        </p:txBody>
      </p:sp>
      <p:sp>
        <p:nvSpPr>
          <p:cNvPr id="314" name="Google Shape;314;p50"/>
          <p:cNvSpPr txBox="1"/>
          <p:nvPr>
            <p:ph idx="2" type="body"/>
          </p:nvPr>
        </p:nvSpPr>
        <p:spPr>
          <a:xfrm>
            <a:off x="476250" y="1239943"/>
            <a:ext cx="8191500" cy="3522557"/>
          </a:xfrm>
          <a:prstGeom prst="rect">
            <a:avLst/>
          </a:prstGeom>
          <a:noFill/>
          <a:ln>
            <a:noFill/>
          </a:ln>
        </p:spPr>
        <p:txBody>
          <a:bodyPr anchorCtr="0" anchor="t" bIns="19050" lIns="19050" spcFirstLastPara="1" rIns="19050" wrap="square" tIns="19050">
            <a:normAutofit/>
          </a:bodyPr>
          <a:lstStyle/>
          <a:p>
            <a:pPr indent="-196850" lvl="0" marL="203200" rtl="0" algn="l">
              <a:lnSpc>
                <a:spcPct val="100000"/>
              </a:lnSpc>
              <a:spcBef>
                <a:spcPts val="0"/>
              </a:spcBef>
              <a:spcAft>
                <a:spcPts val="0"/>
              </a:spcAft>
              <a:buSzPts val="1700"/>
              <a:buFont typeface="Arial"/>
              <a:buChar char="•"/>
            </a:pPr>
            <a:r>
              <a:rPr lang="fa" sz="1700"/>
              <a:t>Bounding Box:</a:t>
            </a:r>
            <a:endParaRPr/>
          </a:p>
          <a:p>
            <a:pPr indent="-196850" lvl="1" marL="406400" rtl="0" algn="l">
              <a:lnSpc>
                <a:spcPct val="100000"/>
              </a:lnSpc>
              <a:spcBef>
                <a:spcPts val="900"/>
              </a:spcBef>
              <a:spcAft>
                <a:spcPts val="0"/>
              </a:spcAft>
              <a:buSzPts val="1700"/>
              <a:buFont typeface="Arial"/>
              <a:buChar char="•"/>
            </a:pPr>
            <a:r>
              <a:rPr lang="fa" sz="1700"/>
              <a:t>The 3D bounding box coordinates (x, y, z) along with dimensions (length, width, height) of the detected object.</a:t>
            </a:r>
            <a:endParaRPr/>
          </a:p>
          <a:p>
            <a:pPr indent="-196850" lvl="0" marL="203200" rtl="0" algn="l">
              <a:lnSpc>
                <a:spcPct val="100000"/>
              </a:lnSpc>
              <a:spcBef>
                <a:spcPts val="900"/>
              </a:spcBef>
              <a:spcAft>
                <a:spcPts val="0"/>
              </a:spcAft>
              <a:buSzPts val="1700"/>
              <a:buFont typeface="Arial"/>
              <a:buChar char="•"/>
            </a:pPr>
            <a:r>
              <a:rPr lang="fa" sz="1700"/>
              <a:t>Object Category:</a:t>
            </a:r>
            <a:endParaRPr/>
          </a:p>
          <a:p>
            <a:pPr indent="-196850" lvl="1" marL="406400" rtl="0" algn="l">
              <a:lnSpc>
                <a:spcPct val="100000"/>
              </a:lnSpc>
              <a:spcBef>
                <a:spcPts val="900"/>
              </a:spcBef>
              <a:spcAft>
                <a:spcPts val="0"/>
              </a:spcAft>
              <a:buSzPts val="1700"/>
              <a:buFont typeface="Arial"/>
              <a:buChar char="•"/>
            </a:pPr>
            <a:r>
              <a:rPr lang="fa" sz="1700"/>
              <a:t>The class label or category of the detected object (e.g., car, pedestrian, cyclist, truck, etc).</a:t>
            </a:r>
            <a:endParaRPr/>
          </a:p>
          <a:p>
            <a:pPr indent="-196850" lvl="0" marL="203200" rtl="0" algn="l">
              <a:lnSpc>
                <a:spcPct val="100000"/>
              </a:lnSpc>
              <a:spcBef>
                <a:spcPts val="900"/>
              </a:spcBef>
              <a:spcAft>
                <a:spcPts val="0"/>
              </a:spcAft>
              <a:buSzPts val="1700"/>
              <a:buFont typeface="Arial"/>
              <a:buChar char="•"/>
            </a:pPr>
            <a:r>
              <a:rPr lang="fa" sz="1700"/>
              <a:t>Confidence Score:</a:t>
            </a:r>
            <a:endParaRPr/>
          </a:p>
          <a:p>
            <a:pPr indent="-196850" lvl="1" marL="406400" rtl="0" algn="l">
              <a:lnSpc>
                <a:spcPct val="100000"/>
              </a:lnSpc>
              <a:spcBef>
                <a:spcPts val="900"/>
              </a:spcBef>
              <a:spcAft>
                <a:spcPts val="0"/>
              </a:spcAft>
              <a:buSzPts val="1700"/>
              <a:buFont typeface="Arial"/>
              <a:buChar char="•"/>
            </a:pPr>
            <a:r>
              <a:rPr lang="fa" sz="1700"/>
              <a:t>The confidence or probability score indicating the likelihood that the predicted bounding box accurately represents an object of the specified category.</a:t>
            </a:r>
            <a:endParaRPr/>
          </a:p>
        </p:txBody>
      </p:sp>
      <p:sp>
        <p:nvSpPr>
          <p:cNvPr id="315" name="Google Shape;315;p50"/>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1"/>
          <p:cNvSpPr txBox="1"/>
          <p:nvPr>
            <p:ph type="title"/>
          </p:nvPr>
        </p:nvSpPr>
        <p:spPr>
          <a:xfrm>
            <a:off x="476250" y="304800"/>
            <a:ext cx="8191500" cy="739200"/>
          </a:xfrm>
          <a:prstGeom prst="rect">
            <a:avLst/>
          </a:prstGeom>
          <a:noFill/>
          <a:ln>
            <a:noFill/>
          </a:ln>
        </p:spPr>
        <p:txBody>
          <a:bodyPr anchorCtr="0" anchor="b" bIns="19050" lIns="19050" spcFirstLastPara="1" rIns="19050" wrap="square" tIns="19050">
            <a:normAutofit fontScale="90000"/>
          </a:bodyPr>
          <a:lstStyle/>
          <a:p>
            <a:pPr indent="0" lvl="0" marL="0" rtl="0" algn="ctr">
              <a:lnSpc>
                <a:spcPct val="80000"/>
              </a:lnSpc>
              <a:spcBef>
                <a:spcPts val="0"/>
              </a:spcBef>
              <a:spcAft>
                <a:spcPts val="0"/>
              </a:spcAft>
              <a:buClr>
                <a:srgbClr val="FFFFFF"/>
              </a:buClr>
              <a:buSzPct val="100000"/>
              <a:buFont typeface="Arial"/>
              <a:buNone/>
            </a:pPr>
            <a:r>
              <a:rPr lang="fa"/>
              <a:t>DeepInteraction: 3D Object Detection via Modality Interaction</a:t>
            </a:r>
            <a:endParaRPr/>
          </a:p>
        </p:txBody>
      </p:sp>
      <p:sp>
        <p:nvSpPr>
          <p:cNvPr id="321" name="Google Shape;321;p51"/>
          <p:cNvSpPr txBox="1"/>
          <p:nvPr>
            <p:ph idx="2" type="body"/>
          </p:nvPr>
        </p:nvSpPr>
        <p:spPr>
          <a:xfrm>
            <a:off x="476250" y="1239943"/>
            <a:ext cx="8191500" cy="3522600"/>
          </a:xfrm>
          <a:prstGeom prst="rect">
            <a:avLst/>
          </a:prstGeom>
          <a:noFill/>
          <a:ln>
            <a:noFill/>
          </a:ln>
        </p:spPr>
        <p:txBody>
          <a:bodyPr anchorCtr="0" anchor="t" bIns="19050" lIns="19050" spcFirstLastPara="1" rIns="19050" wrap="square" tIns="19050">
            <a:normAutofit/>
          </a:bodyPr>
          <a:lstStyle/>
          <a:p>
            <a:pPr indent="0" lvl="0" marL="0" rtl="0" algn="l">
              <a:lnSpc>
                <a:spcPct val="100000"/>
              </a:lnSpc>
              <a:spcBef>
                <a:spcPts val="0"/>
              </a:spcBef>
              <a:spcAft>
                <a:spcPts val="0"/>
              </a:spcAft>
              <a:buNone/>
            </a:pPr>
            <a:r>
              <a:t/>
            </a:r>
            <a:endParaRPr/>
          </a:p>
        </p:txBody>
      </p:sp>
      <p:sp>
        <p:nvSpPr>
          <p:cNvPr id="322" name="Google Shape;322;p51"/>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pic>
        <p:nvPicPr>
          <p:cNvPr id="323" name="Google Shape;323;p51"/>
          <p:cNvPicPr preferRelativeResize="0"/>
          <p:nvPr/>
        </p:nvPicPr>
        <p:blipFill>
          <a:blip r:embed="rId3">
            <a:alphaModFix/>
          </a:blip>
          <a:stretch>
            <a:fillRect/>
          </a:stretch>
        </p:blipFill>
        <p:spPr>
          <a:xfrm>
            <a:off x="814238" y="1239948"/>
            <a:ext cx="7515525" cy="3207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lang="fa"/>
              <a:t>Output Example</a:t>
            </a:r>
            <a:endParaRPr b="0" i="0" sz="3200" u="none" cap="none" strike="noStrike">
              <a:solidFill>
                <a:srgbClr val="FFFFFF"/>
              </a:solidFill>
              <a:latin typeface="Arial"/>
              <a:ea typeface="Arial"/>
              <a:cs typeface="Arial"/>
              <a:sym typeface="Arial"/>
            </a:endParaRPr>
          </a:p>
        </p:txBody>
      </p:sp>
      <p:sp>
        <p:nvSpPr>
          <p:cNvPr id="329" name="Google Shape;329;p52"/>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t/>
            </a:r>
            <a:endParaRPr sz="2000">
              <a:solidFill>
                <a:srgbClr val="D5D5D5"/>
              </a:solidFill>
              <a:latin typeface="Arial"/>
              <a:ea typeface="Arial"/>
              <a:cs typeface="Arial"/>
              <a:sym typeface="Arial"/>
            </a:endParaRPr>
          </a:p>
        </p:txBody>
      </p:sp>
      <p:pic>
        <p:nvPicPr>
          <p:cNvPr descr="001.gif" id="330" name="Google Shape;330;p52"/>
          <p:cNvPicPr preferRelativeResize="0"/>
          <p:nvPr/>
        </p:nvPicPr>
        <p:blipFill rotWithShape="1">
          <a:blip r:embed="rId3">
            <a:alphaModFix/>
          </a:blip>
          <a:srcRect b="0" l="0" r="0" t="0"/>
          <a:stretch/>
        </p:blipFill>
        <p:spPr>
          <a:xfrm>
            <a:off x="2850726" y="1082614"/>
            <a:ext cx="3437750" cy="3437750"/>
          </a:xfrm>
          <a:prstGeom prst="rect">
            <a:avLst/>
          </a:prstGeom>
          <a:noFill/>
          <a:ln>
            <a:noFill/>
          </a:ln>
        </p:spPr>
      </p:pic>
      <p:sp>
        <p:nvSpPr>
          <p:cNvPr id="331" name="Google Shape;331;p52"/>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476250" y="1233488"/>
            <a:ext cx="8191500" cy="1452563"/>
          </a:xfrm>
          <a:prstGeom prst="rect">
            <a:avLst/>
          </a:prstGeom>
          <a:noFill/>
          <a:ln>
            <a:noFill/>
          </a:ln>
        </p:spPr>
        <p:txBody>
          <a:bodyPr anchorCtr="0" anchor="b" bIns="19050" lIns="19050" spcFirstLastPara="1" rIns="19050" wrap="square" tIns="19050">
            <a:normAutofit/>
          </a:bodyPr>
          <a:lstStyle/>
          <a:p>
            <a:pPr indent="0" lvl="0" marL="0" rtl="0" algn="ctr">
              <a:lnSpc>
                <a:spcPct val="90000"/>
              </a:lnSpc>
              <a:spcBef>
                <a:spcPts val="0"/>
              </a:spcBef>
              <a:spcAft>
                <a:spcPts val="0"/>
              </a:spcAft>
              <a:buClr>
                <a:srgbClr val="00FF00"/>
              </a:buClr>
              <a:buSzPts val="4400"/>
              <a:buFont typeface="Arial"/>
              <a:buNone/>
            </a:pPr>
            <a:r>
              <a:rPr lang="fa" sz="4400">
                <a:solidFill>
                  <a:srgbClr val="00FF00"/>
                </a:solidFill>
              </a:rPr>
              <a:t>Summary</a:t>
            </a:r>
            <a:endParaRPr/>
          </a:p>
        </p:txBody>
      </p:sp>
      <p:sp>
        <p:nvSpPr>
          <p:cNvPr id="337" name="Google Shape;337;p53"/>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Advantages</a:t>
            </a:r>
            <a:endParaRPr/>
          </a:p>
        </p:txBody>
      </p:sp>
      <p:sp>
        <p:nvSpPr>
          <p:cNvPr id="343" name="Google Shape;343;p54"/>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t/>
            </a:r>
            <a:endParaRPr sz="2000">
              <a:solidFill>
                <a:srgbClr val="D5D5D5"/>
              </a:solidFill>
              <a:latin typeface="Arial"/>
              <a:ea typeface="Arial"/>
              <a:cs typeface="Arial"/>
              <a:sym typeface="Arial"/>
            </a:endParaRPr>
          </a:p>
        </p:txBody>
      </p:sp>
      <p:sp>
        <p:nvSpPr>
          <p:cNvPr id="344" name="Google Shape;344;p54"/>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p>
            <a:pPr indent="-292100" lvl="0" marL="215900" rtl="0" algn="l">
              <a:spcBef>
                <a:spcPts val="0"/>
              </a:spcBef>
              <a:spcAft>
                <a:spcPts val="0"/>
              </a:spcAft>
              <a:buClr>
                <a:schemeClr val="lt1"/>
              </a:buClr>
              <a:buSzPts val="1800"/>
              <a:buChar char="•"/>
            </a:pPr>
            <a:r>
              <a:rPr lang="fa">
                <a:solidFill>
                  <a:schemeClr val="lt1"/>
                </a:solidFill>
              </a:rPr>
              <a:t>Easier than autonomous vehicles</a:t>
            </a:r>
            <a:endParaRPr>
              <a:solidFill>
                <a:schemeClr val="lt1"/>
              </a:solidFill>
            </a:endParaRPr>
          </a:p>
          <a:p>
            <a:pPr indent="-292100" lvl="0" marL="215900" rtl="0" algn="l">
              <a:spcBef>
                <a:spcPts val="900"/>
              </a:spcBef>
              <a:spcAft>
                <a:spcPts val="0"/>
              </a:spcAft>
              <a:buClr>
                <a:schemeClr val="lt1"/>
              </a:buClr>
              <a:buSzPts val="1800"/>
              <a:buChar char="•"/>
            </a:pPr>
            <a:r>
              <a:rPr lang="fa">
                <a:solidFill>
                  <a:schemeClr val="lt1"/>
                </a:solidFill>
              </a:rPr>
              <a:t>Intermediary step for fully autonomous vehicles</a:t>
            </a:r>
            <a:endParaRPr>
              <a:solidFill>
                <a:schemeClr val="lt1"/>
              </a:solidFill>
            </a:endParaRPr>
          </a:p>
          <a:p>
            <a:pPr indent="-292100" lvl="0" marL="215900" rtl="0" algn="l">
              <a:spcBef>
                <a:spcPts val="900"/>
              </a:spcBef>
              <a:spcAft>
                <a:spcPts val="0"/>
              </a:spcAft>
              <a:buClr>
                <a:schemeClr val="lt1"/>
              </a:buClr>
              <a:buSzPts val="1800"/>
              <a:buChar char="•"/>
            </a:pPr>
            <a:r>
              <a:rPr lang="fa">
                <a:solidFill>
                  <a:schemeClr val="lt1"/>
                </a:solidFill>
              </a:rPr>
              <a:t>Collecting more data for training </a:t>
            </a:r>
            <a:endParaRPr>
              <a:solidFill>
                <a:schemeClr val="lt1"/>
              </a:solidFill>
            </a:endParaRPr>
          </a:p>
          <a:p>
            <a:pPr indent="-292100" lvl="0" marL="215900" rtl="0" algn="l">
              <a:spcBef>
                <a:spcPts val="900"/>
              </a:spcBef>
              <a:spcAft>
                <a:spcPts val="0"/>
              </a:spcAft>
              <a:buClr>
                <a:schemeClr val="lt1"/>
              </a:buClr>
              <a:buSzPts val="1800"/>
              <a:buChar char="•"/>
            </a:pPr>
            <a:r>
              <a:rPr lang="fa">
                <a:solidFill>
                  <a:schemeClr val="lt1"/>
                </a:solidFill>
              </a:rPr>
              <a:t>Useful for human drivers as well</a:t>
            </a:r>
            <a:endParaRPr>
              <a:solidFill>
                <a:schemeClr val="lt1"/>
              </a:solidFill>
            </a:endParaRPr>
          </a:p>
          <a:p>
            <a:pPr indent="0" lvl="0" marL="215900" rtl="0" algn="l">
              <a:spcBef>
                <a:spcPts val="900"/>
              </a:spcBef>
              <a:spcAft>
                <a:spcPts val="0"/>
              </a:spcAft>
              <a:buNone/>
            </a:pPr>
            <a:r>
              <a:t/>
            </a:r>
            <a:endParaRPr>
              <a:solidFill>
                <a:schemeClr val="lt1"/>
              </a:solidFill>
            </a:endParaRPr>
          </a:p>
          <a:p>
            <a:pPr indent="0" lvl="0" marL="0" rtl="0" algn="l">
              <a:lnSpc>
                <a:spcPct val="100000"/>
              </a:lnSpc>
              <a:spcBef>
                <a:spcPts val="900"/>
              </a:spcBef>
              <a:spcAft>
                <a:spcPts val="0"/>
              </a:spcAft>
              <a:buNone/>
            </a:pPr>
            <a:r>
              <a:t/>
            </a:r>
            <a:endParaRPr/>
          </a:p>
        </p:txBody>
      </p:sp>
      <p:sp>
        <p:nvSpPr>
          <p:cNvPr id="345" name="Google Shape;345;p54"/>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ph type="title"/>
          </p:nvPr>
        </p:nvSpPr>
        <p:spPr>
          <a:xfrm>
            <a:off x="476250" y="304800"/>
            <a:ext cx="8191500" cy="584100"/>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lang="fa"/>
              <a:t>Future Works</a:t>
            </a:r>
            <a:endParaRPr/>
          </a:p>
        </p:txBody>
      </p:sp>
      <p:sp>
        <p:nvSpPr>
          <p:cNvPr id="351" name="Google Shape;351;p55"/>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t/>
            </a:r>
            <a:endParaRPr sz="2000">
              <a:solidFill>
                <a:srgbClr val="D5D5D5"/>
              </a:solidFill>
              <a:latin typeface="Arial"/>
              <a:ea typeface="Arial"/>
              <a:cs typeface="Arial"/>
              <a:sym typeface="Arial"/>
            </a:endParaRPr>
          </a:p>
        </p:txBody>
      </p:sp>
      <p:sp>
        <p:nvSpPr>
          <p:cNvPr id="352" name="Google Shape;352;p55"/>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p>
            <a:pPr indent="-294546" lvl="0" marL="215900" rtl="0" algn="l">
              <a:spcBef>
                <a:spcPts val="0"/>
              </a:spcBef>
              <a:spcAft>
                <a:spcPts val="0"/>
              </a:spcAft>
              <a:buClr>
                <a:schemeClr val="lt1"/>
              </a:buClr>
              <a:buSzPts val="1839"/>
              <a:buChar char="•"/>
            </a:pPr>
            <a:r>
              <a:rPr lang="fa" sz="1838">
                <a:solidFill>
                  <a:schemeClr val="lt1"/>
                </a:solidFill>
              </a:rPr>
              <a:t>Better models with higher accuracy!</a:t>
            </a:r>
            <a:endParaRPr sz="1838">
              <a:solidFill>
                <a:schemeClr val="lt1"/>
              </a:solidFill>
            </a:endParaRPr>
          </a:p>
          <a:p>
            <a:pPr indent="-294546" lvl="0" marL="215900" rtl="0" algn="l">
              <a:spcBef>
                <a:spcPts val="900"/>
              </a:spcBef>
              <a:spcAft>
                <a:spcPts val="0"/>
              </a:spcAft>
              <a:buClr>
                <a:schemeClr val="lt1"/>
              </a:buClr>
              <a:buSzPts val="1839"/>
              <a:buChar char="•"/>
            </a:pPr>
            <a:r>
              <a:rPr lang="fa" sz="1838">
                <a:solidFill>
                  <a:schemeClr val="lt1"/>
                </a:solidFill>
              </a:rPr>
              <a:t>Interactive cylindrical backprojection for 360 view</a:t>
            </a:r>
            <a:endParaRPr sz="1838">
              <a:solidFill>
                <a:schemeClr val="lt1"/>
              </a:solidFill>
            </a:endParaRPr>
          </a:p>
          <a:p>
            <a:pPr indent="-294546" lvl="0" marL="215900" rtl="0" algn="l">
              <a:spcBef>
                <a:spcPts val="900"/>
              </a:spcBef>
              <a:spcAft>
                <a:spcPts val="0"/>
              </a:spcAft>
              <a:buClr>
                <a:schemeClr val="lt1"/>
              </a:buClr>
              <a:buSzPts val="1839"/>
              <a:buChar char="•"/>
            </a:pPr>
            <a:r>
              <a:rPr lang="fa" sz="1838">
                <a:solidFill>
                  <a:schemeClr val="lt1"/>
                </a:solidFill>
              </a:rPr>
              <a:t>Rotating stitched image center to give driver the most important view</a:t>
            </a:r>
            <a:endParaRPr sz="1838">
              <a:solidFill>
                <a:schemeClr val="lt1"/>
              </a:solidFill>
            </a:endParaRPr>
          </a:p>
          <a:p>
            <a:pPr indent="-294546" lvl="0" marL="215900" rtl="0" algn="l">
              <a:spcBef>
                <a:spcPts val="900"/>
              </a:spcBef>
              <a:spcAft>
                <a:spcPts val="0"/>
              </a:spcAft>
              <a:buClr>
                <a:schemeClr val="lt1"/>
              </a:buClr>
              <a:buSzPts val="1839"/>
              <a:buChar char="•"/>
            </a:pPr>
            <a:r>
              <a:rPr lang="fa" sz="1838">
                <a:solidFill>
                  <a:schemeClr val="lt1"/>
                </a:solidFill>
              </a:rPr>
              <a:t>Better and bigger datasets with more cameras</a:t>
            </a:r>
            <a:endParaRPr sz="1838">
              <a:solidFill>
                <a:schemeClr val="lt1"/>
              </a:solidFill>
            </a:endParaRPr>
          </a:p>
          <a:p>
            <a:pPr indent="-294546" lvl="0" marL="215900" rtl="0" algn="l">
              <a:spcBef>
                <a:spcPts val="900"/>
              </a:spcBef>
              <a:spcAft>
                <a:spcPts val="0"/>
              </a:spcAft>
              <a:buClr>
                <a:schemeClr val="lt1"/>
              </a:buClr>
              <a:buSzPts val="1839"/>
              <a:buChar char="•"/>
            </a:pPr>
            <a:r>
              <a:rPr lang="fa" sz="1838">
                <a:solidFill>
                  <a:schemeClr val="lt1"/>
                </a:solidFill>
              </a:rPr>
              <a:t>Using deep learning methods for image stitching</a:t>
            </a:r>
            <a:endParaRPr sz="1838">
              <a:solidFill>
                <a:schemeClr val="lt1"/>
              </a:solidFill>
            </a:endParaRPr>
          </a:p>
          <a:p>
            <a:pPr indent="-294546" lvl="0" marL="215900" rtl="0" algn="l">
              <a:spcBef>
                <a:spcPts val="900"/>
              </a:spcBef>
              <a:spcAft>
                <a:spcPts val="0"/>
              </a:spcAft>
              <a:buClr>
                <a:schemeClr val="lt1"/>
              </a:buClr>
              <a:buSzPts val="1839"/>
              <a:buChar char="•"/>
            </a:pPr>
            <a:r>
              <a:rPr lang="fa" sz="1838">
                <a:solidFill>
                  <a:schemeClr val="lt1"/>
                </a:solidFill>
              </a:rPr>
              <a:t>Using deep learning to improve image quality in dark environments</a:t>
            </a:r>
            <a:endParaRPr sz="1838">
              <a:solidFill>
                <a:schemeClr val="lt1"/>
              </a:solidFill>
            </a:endParaRPr>
          </a:p>
          <a:p>
            <a:pPr indent="0" lvl="0" marL="0" rtl="0" algn="l">
              <a:lnSpc>
                <a:spcPct val="100000"/>
              </a:lnSpc>
              <a:spcBef>
                <a:spcPts val="900"/>
              </a:spcBef>
              <a:spcAft>
                <a:spcPts val="0"/>
              </a:spcAft>
              <a:buNone/>
            </a:pPr>
            <a:r>
              <a:t/>
            </a:r>
            <a:endParaRPr/>
          </a:p>
        </p:txBody>
      </p:sp>
      <p:sp>
        <p:nvSpPr>
          <p:cNvPr id="353" name="Google Shape;353;p55"/>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6"/>
          <p:cNvSpPr txBox="1"/>
          <p:nvPr>
            <p:ph type="title"/>
          </p:nvPr>
        </p:nvSpPr>
        <p:spPr>
          <a:xfrm>
            <a:off x="476250" y="304800"/>
            <a:ext cx="8191500" cy="584100"/>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References</a:t>
            </a:r>
            <a:endParaRPr/>
          </a:p>
        </p:txBody>
      </p:sp>
      <p:sp>
        <p:nvSpPr>
          <p:cNvPr id="359" name="Google Shape;359;p56"/>
          <p:cNvSpPr txBox="1"/>
          <p:nvPr>
            <p:ph idx="2" type="body"/>
          </p:nvPr>
        </p:nvSpPr>
        <p:spPr>
          <a:xfrm>
            <a:off x="476250" y="888900"/>
            <a:ext cx="8191500" cy="4016400"/>
          </a:xfrm>
          <a:prstGeom prst="rect">
            <a:avLst/>
          </a:prstGeom>
          <a:noFill/>
          <a:ln>
            <a:noFill/>
          </a:ln>
        </p:spPr>
        <p:txBody>
          <a:bodyPr anchorCtr="0" anchor="t" bIns="19050" lIns="19050" spcFirstLastPara="1" rIns="19050" wrap="square" tIns="19050">
            <a:normAutofit lnSpcReduction="10000"/>
          </a:bodyPr>
          <a:lstStyle/>
          <a:p>
            <a:pPr indent="-184150" lvl="0" marL="215900" rtl="0" algn="l">
              <a:lnSpc>
                <a:spcPct val="150000"/>
              </a:lnSpc>
              <a:spcBef>
                <a:spcPts val="900"/>
              </a:spcBef>
              <a:spcAft>
                <a:spcPts val="0"/>
              </a:spcAft>
              <a:buClr>
                <a:schemeClr val="lt1"/>
              </a:buClr>
              <a:buSzPts val="1300"/>
              <a:buFont typeface="Arial"/>
              <a:buChar char="•"/>
            </a:pPr>
            <a:r>
              <a:rPr lang="fa" sz="1300">
                <a:solidFill>
                  <a:schemeClr val="lt1"/>
                </a:solidFill>
              </a:rPr>
              <a:t>Brown, Matthew, and David G. Lowe. "Automatic panoramic image stitching using invariant features." </a:t>
            </a:r>
            <a:r>
              <a:rPr i="1" lang="fa" sz="1300">
                <a:solidFill>
                  <a:schemeClr val="lt1"/>
                </a:solidFill>
              </a:rPr>
              <a:t>International journal of computer vision</a:t>
            </a:r>
            <a:r>
              <a:rPr lang="fa" sz="1300">
                <a:solidFill>
                  <a:schemeClr val="lt1"/>
                </a:solidFill>
              </a:rPr>
              <a:t> 74 (2007): 59-73.‏</a:t>
            </a:r>
            <a:endParaRPr sz="1300">
              <a:solidFill>
                <a:schemeClr val="lt1"/>
              </a:solidFill>
            </a:endParaRPr>
          </a:p>
          <a:p>
            <a:pPr indent="-184150" lvl="0" marL="215900" rtl="0" algn="l">
              <a:lnSpc>
                <a:spcPct val="150000"/>
              </a:lnSpc>
              <a:spcBef>
                <a:spcPts val="900"/>
              </a:spcBef>
              <a:spcAft>
                <a:spcPts val="0"/>
              </a:spcAft>
              <a:buClr>
                <a:schemeClr val="lt1"/>
              </a:buClr>
              <a:buSzPts val="1300"/>
              <a:buFont typeface="Arial"/>
              <a:buChar char="•"/>
            </a:pPr>
            <a:r>
              <a:rPr lang="fa" sz="1300">
                <a:solidFill>
                  <a:schemeClr val="lt1"/>
                </a:solidFill>
              </a:rPr>
              <a:t>OpenAI. (2024). </a:t>
            </a:r>
            <a:r>
              <a:rPr i="1" lang="fa" sz="1300">
                <a:solidFill>
                  <a:schemeClr val="lt1"/>
                </a:solidFill>
              </a:rPr>
              <a:t>ChatGPT</a:t>
            </a:r>
            <a:r>
              <a:rPr lang="fa" sz="1300">
                <a:solidFill>
                  <a:schemeClr val="lt1"/>
                </a:solidFill>
              </a:rPr>
              <a:t> (Feb 7 version) [Large language model]. </a:t>
            </a:r>
            <a:r>
              <a:rPr lang="fa" sz="1300" u="sng">
                <a:solidFill>
                  <a:schemeClr val="lt1"/>
                </a:solidFill>
                <a:hlinkClick r:id="rId3">
                  <a:extLst>
                    <a:ext uri="{A12FA001-AC4F-418D-AE19-62706E023703}">
                      <ahyp:hlinkClr val="tx"/>
                    </a:ext>
                  </a:extLst>
                </a:hlinkClick>
              </a:rPr>
              <a:t>https://chat.openai.com/chat</a:t>
            </a:r>
            <a:endParaRPr b="0" i="0" sz="1300" u="none" cap="none" strike="noStrike">
              <a:solidFill>
                <a:schemeClr val="lt1"/>
              </a:solidFill>
              <a:latin typeface="Arial"/>
              <a:ea typeface="Arial"/>
              <a:cs typeface="Arial"/>
              <a:sym typeface="Arial"/>
            </a:endParaRPr>
          </a:p>
          <a:p>
            <a:pPr indent="-184150" lvl="0" marL="215900" rtl="0" algn="l">
              <a:lnSpc>
                <a:spcPct val="150000"/>
              </a:lnSpc>
              <a:spcBef>
                <a:spcPts val="900"/>
              </a:spcBef>
              <a:spcAft>
                <a:spcPts val="0"/>
              </a:spcAft>
              <a:buClr>
                <a:schemeClr val="lt1"/>
              </a:buClr>
              <a:buSzPts val="1300"/>
              <a:buChar char="•"/>
            </a:pPr>
            <a:r>
              <a:rPr lang="fa" sz="1300">
                <a:solidFill>
                  <a:schemeClr val="lt1"/>
                </a:solidFill>
              </a:rPr>
              <a:t>Yang, Zeyu, et al. "Deepinteraction: 3d object detection via modality interaction." </a:t>
            </a:r>
            <a:r>
              <a:rPr i="1" lang="fa" sz="1300">
                <a:solidFill>
                  <a:schemeClr val="lt1"/>
                </a:solidFill>
              </a:rPr>
              <a:t>Advances in Neural Information Processing Systems</a:t>
            </a:r>
            <a:r>
              <a:rPr lang="fa" sz="1300">
                <a:solidFill>
                  <a:schemeClr val="lt1"/>
                </a:solidFill>
              </a:rPr>
              <a:t> 35 (2022): 1992-2005.‏</a:t>
            </a:r>
            <a:endParaRPr sz="1300">
              <a:solidFill>
                <a:schemeClr val="lt1"/>
              </a:solidFill>
            </a:endParaRPr>
          </a:p>
          <a:p>
            <a:pPr indent="-184150" lvl="0" marL="215900" rtl="0" algn="l">
              <a:lnSpc>
                <a:spcPct val="150000"/>
              </a:lnSpc>
              <a:spcBef>
                <a:spcPts val="900"/>
              </a:spcBef>
              <a:spcAft>
                <a:spcPts val="0"/>
              </a:spcAft>
              <a:buClr>
                <a:schemeClr val="lt1"/>
              </a:buClr>
              <a:buSzPts val="1300"/>
              <a:buChar char="•"/>
            </a:pPr>
            <a:r>
              <a:rPr lang="fa" sz="1300">
                <a:solidFill>
                  <a:schemeClr val="lt1"/>
                </a:solidFill>
              </a:rPr>
              <a:t>Caesar, Holger, et al. "nuscenes: A multimodal dataset for autonomous driving." </a:t>
            </a:r>
            <a:r>
              <a:rPr i="1" lang="fa" sz="1300">
                <a:solidFill>
                  <a:schemeClr val="lt1"/>
                </a:solidFill>
              </a:rPr>
              <a:t>Proceedings of the IEEE/CVF conference on computer vision and pattern recognition</a:t>
            </a:r>
            <a:r>
              <a:rPr lang="fa" sz="1300">
                <a:solidFill>
                  <a:schemeClr val="lt1"/>
                </a:solidFill>
              </a:rPr>
              <a:t>. 2020.‏</a:t>
            </a:r>
            <a:endParaRPr sz="1300">
              <a:solidFill>
                <a:schemeClr val="lt1"/>
              </a:solidFill>
            </a:endParaRPr>
          </a:p>
          <a:p>
            <a:pPr indent="-260350" lvl="0" marL="215900" rtl="0" algn="l">
              <a:lnSpc>
                <a:spcPct val="150000"/>
              </a:lnSpc>
              <a:spcBef>
                <a:spcPts val="0"/>
              </a:spcBef>
              <a:spcAft>
                <a:spcPts val="0"/>
              </a:spcAft>
              <a:buClr>
                <a:schemeClr val="lt1"/>
              </a:buClr>
              <a:buSzPts val="1300"/>
              <a:buChar char="•"/>
            </a:pPr>
            <a:r>
              <a:rPr lang="fa" sz="1300">
                <a:solidFill>
                  <a:schemeClr val="lt1"/>
                </a:solidFill>
              </a:rPr>
              <a:t>Dosovitskiy, Alexey, et al. "CARLA: An open urban driving simulator." </a:t>
            </a:r>
            <a:r>
              <a:rPr i="1" lang="fa" sz="1300">
                <a:solidFill>
                  <a:schemeClr val="lt1"/>
                </a:solidFill>
              </a:rPr>
              <a:t>Conference on robot learning</a:t>
            </a:r>
            <a:r>
              <a:rPr lang="fa" sz="1300">
                <a:solidFill>
                  <a:schemeClr val="lt1"/>
                </a:solidFill>
              </a:rPr>
              <a:t>. PMLR, 2017.‏</a:t>
            </a:r>
            <a:endParaRPr sz="1300">
              <a:solidFill>
                <a:schemeClr val="lt1"/>
              </a:solidFill>
            </a:endParaRPr>
          </a:p>
          <a:p>
            <a:pPr indent="-260350" lvl="0" marL="215900" rtl="0" algn="l">
              <a:lnSpc>
                <a:spcPct val="150000"/>
              </a:lnSpc>
              <a:spcBef>
                <a:spcPts val="0"/>
              </a:spcBef>
              <a:spcAft>
                <a:spcPts val="0"/>
              </a:spcAft>
              <a:buClr>
                <a:schemeClr val="lt1"/>
              </a:buClr>
              <a:buSzPts val="1300"/>
              <a:buChar char="•"/>
            </a:pPr>
            <a:r>
              <a:rPr lang="fa" sz="1300">
                <a:solidFill>
                  <a:schemeClr val="lt1"/>
                </a:solidFill>
              </a:rPr>
              <a:t>Kumar, Varun Ravi, et al. "Monocular fisheye camera depth estimation using sparse lidar supervision." </a:t>
            </a:r>
            <a:r>
              <a:rPr i="1" lang="fa" sz="1300">
                <a:solidFill>
                  <a:schemeClr val="lt1"/>
                </a:solidFill>
              </a:rPr>
              <a:t>2018 21st International Conference on Intelligent Transportation Systems (ITSC)</a:t>
            </a:r>
            <a:r>
              <a:rPr lang="fa" sz="1300">
                <a:solidFill>
                  <a:schemeClr val="lt1"/>
                </a:solidFill>
              </a:rPr>
              <a:t>. IEEE, 2018.</a:t>
            </a:r>
            <a:endParaRPr sz="1300">
              <a:solidFill>
                <a:schemeClr val="lt1"/>
              </a:solidFill>
            </a:endParaRPr>
          </a:p>
          <a:p>
            <a:pPr indent="-260350" lvl="0" marL="215900" rtl="0" algn="l">
              <a:lnSpc>
                <a:spcPct val="150000"/>
              </a:lnSpc>
              <a:spcBef>
                <a:spcPts val="0"/>
              </a:spcBef>
              <a:spcAft>
                <a:spcPts val="0"/>
              </a:spcAft>
              <a:buClr>
                <a:schemeClr val="lt1"/>
              </a:buClr>
              <a:buSzPts val="1300"/>
              <a:buChar char="•"/>
            </a:pPr>
            <a:r>
              <a:rPr lang="fa" sz="1300">
                <a:solidFill>
                  <a:schemeClr val="lt1"/>
                </a:solidFill>
              </a:rPr>
              <a:t>Godard, Clément, et al. "Digging into self-supervised monocular depth estimation." </a:t>
            </a:r>
            <a:r>
              <a:rPr i="1" lang="fa" sz="1300">
                <a:solidFill>
                  <a:schemeClr val="lt1"/>
                </a:solidFill>
              </a:rPr>
              <a:t>Proceedings of the IEEE/CVF international conference on computer vision</a:t>
            </a:r>
            <a:r>
              <a:rPr lang="fa" sz="1300">
                <a:solidFill>
                  <a:schemeClr val="lt1"/>
                </a:solidFill>
              </a:rPr>
              <a:t>. 2019.‏</a:t>
            </a:r>
            <a:endParaRPr sz="1300">
              <a:solidFill>
                <a:schemeClr val="lt1"/>
              </a:solidFill>
            </a:endParaRPr>
          </a:p>
        </p:txBody>
      </p:sp>
      <p:sp>
        <p:nvSpPr>
          <p:cNvPr id="360" name="Google Shape;360;p56"/>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3"/>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Cameras and Sensors in Cars</a:t>
            </a:r>
            <a:endParaRPr/>
          </a:p>
        </p:txBody>
      </p:sp>
      <p:grpSp>
        <p:nvGrpSpPr>
          <p:cNvPr id="151" name="Google Shape;151;p33"/>
          <p:cNvGrpSpPr/>
          <p:nvPr/>
        </p:nvGrpSpPr>
        <p:grpSpPr>
          <a:xfrm>
            <a:off x="180271" y="977662"/>
            <a:ext cx="2580303" cy="1780777"/>
            <a:chOff x="0" y="0"/>
            <a:chExt cx="6880808" cy="4748737"/>
          </a:xfrm>
        </p:grpSpPr>
        <p:pic>
          <p:nvPicPr>
            <p:cNvPr descr="what-is-blind-spot-assist.png.jpeg" id="152" name="Google Shape;152;p33"/>
            <p:cNvPicPr preferRelativeResize="0"/>
            <p:nvPr/>
          </p:nvPicPr>
          <p:blipFill rotWithShape="1">
            <a:blip r:embed="rId3">
              <a:alphaModFix/>
            </a:blip>
            <a:srcRect b="0" l="17193" r="0" t="0"/>
            <a:stretch/>
          </p:blipFill>
          <p:spPr>
            <a:xfrm>
              <a:off x="0" y="0"/>
              <a:ext cx="6880808" cy="4154782"/>
            </a:xfrm>
            <a:prstGeom prst="rect">
              <a:avLst/>
            </a:prstGeom>
            <a:noFill/>
            <a:ln>
              <a:noFill/>
            </a:ln>
          </p:spPr>
        </p:pic>
        <p:sp>
          <p:nvSpPr>
            <p:cNvPr id="153" name="Google Shape;153;p33"/>
            <p:cNvSpPr/>
            <p:nvPr/>
          </p:nvSpPr>
          <p:spPr>
            <a:xfrm>
              <a:off x="0" y="4256484"/>
              <a:ext cx="6880808" cy="4922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Blind spot assist [</a:t>
              </a:r>
              <a:r>
                <a:rPr b="0" i="0" lang="fa" sz="900" u="sng" cap="none" strike="noStrike">
                  <a:solidFill>
                    <a:schemeClr val="hlink"/>
                  </a:solidFill>
                  <a:latin typeface="Arial"/>
                  <a:ea typeface="Arial"/>
                  <a:cs typeface="Arial"/>
                  <a:sym typeface="Arial"/>
                  <a:hlinkClick r:id="rId4"/>
                </a:rPr>
                <a:t>image source</a:t>
              </a:r>
              <a:r>
                <a:rPr b="0" i="0" lang="fa" sz="900" u="none" cap="none" strike="noStrike">
                  <a:solidFill>
                    <a:srgbClr val="D5D5D5"/>
                  </a:solidFill>
                  <a:latin typeface="Arial"/>
                  <a:ea typeface="Arial"/>
                  <a:cs typeface="Arial"/>
                  <a:sym typeface="Arial"/>
                </a:rPr>
                <a:t>]</a:t>
              </a:r>
              <a:endParaRPr sz="500"/>
            </a:p>
          </p:txBody>
        </p:sp>
      </p:grpSp>
      <p:grpSp>
        <p:nvGrpSpPr>
          <p:cNvPr id="154" name="Google Shape;154;p33"/>
          <p:cNvGrpSpPr/>
          <p:nvPr/>
        </p:nvGrpSpPr>
        <p:grpSpPr>
          <a:xfrm>
            <a:off x="6227366" y="1007395"/>
            <a:ext cx="2701082" cy="1832569"/>
            <a:chOff x="0" y="0"/>
            <a:chExt cx="7202885" cy="4886849"/>
          </a:xfrm>
        </p:grpSpPr>
        <p:pic>
          <p:nvPicPr>
            <p:cNvPr descr="8eFZRoNHTVUZNAkotG3tVZ.jpg" id="155" name="Google Shape;155;p33"/>
            <p:cNvPicPr preferRelativeResize="0"/>
            <p:nvPr/>
          </p:nvPicPr>
          <p:blipFill rotWithShape="1">
            <a:blip r:embed="rId5">
              <a:alphaModFix/>
            </a:blip>
            <a:srcRect b="6961" l="12190" r="0" t="0"/>
            <a:stretch/>
          </p:blipFill>
          <p:spPr>
            <a:xfrm>
              <a:off x="0" y="0"/>
              <a:ext cx="7202859" cy="4292959"/>
            </a:xfrm>
            <a:prstGeom prst="rect">
              <a:avLst/>
            </a:prstGeom>
            <a:noFill/>
            <a:ln>
              <a:noFill/>
            </a:ln>
          </p:spPr>
        </p:pic>
        <p:sp>
          <p:nvSpPr>
            <p:cNvPr id="156" name="Google Shape;156;p33"/>
            <p:cNvSpPr/>
            <p:nvPr/>
          </p:nvSpPr>
          <p:spPr>
            <a:xfrm>
              <a:off x="0" y="4394596"/>
              <a:ext cx="7202885" cy="4922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Backup camera [</a:t>
              </a:r>
              <a:r>
                <a:rPr b="0" i="0" lang="fa" sz="900" u="sng" cap="none" strike="noStrike">
                  <a:solidFill>
                    <a:schemeClr val="hlink"/>
                  </a:solidFill>
                  <a:latin typeface="Arial"/>
                  <a:ea typeface="Arial"/>
                  <a:cs typeface="Arial"/>
                  <a:sym typeface="Arial"/>
                  <a:hlinkClick r:id="rId6"/>
                </a:rPr>
                <a:t>image source</a:t>
              </a:r>
              <a:r>
                <a:rPr b="0" i="0" lang="fa" sz="900" u="none" cap="none" strike="noStrike">
                  <a:solidFill>
                    <a:srgbClr val="D5D5D5"/>
                  </a:solidFill>
                  <a:latin typeface="Arial"/>
                  <a:ea typeface="Arial"/>
                  <a:cs typeface="Arial"/>
                  <a:sym typeface="Arial"/>
                </a:rPr>
                <a:t>]</a:t>
              </a:r>
              <a:endParaRPr sz="500"/>
            </a:p>
          </p:txBody>
        </p:sp>
      </p:grpSp>
      <p:grpSp>
        <p:nvGrpSpPr>
          <p:cNvPr id="157" name="Google Shape;157;p33"/>
          <p:cNvGrpSpPr/>
          <p:nvPr/>
        </p:nvGrpSpPr>
        <p:grpSpPr>
          <a:xfrm>
            <a:off x="3351885" y="1120928"/>
            <a:ext cx="2284101" cy="1605502"/>
            <a:chOff x="0" y="0"/>
            <a:chExt cx="6090935" cy="4281337"/>
          </a:xfrm>
        </p:grpSpPr>
        <p:pic>
          <p:nvPicPr>
            <p:cNvPr descr="Reverse-Parking-Sensor.jpg" id="158" name="Google Shape;158;p33"/>
            <p:cNvPicPr preferRelativeResize="0"/>
            <p:nvPr/>
          </p:nvPicPr>
          <p:blipFill rotWithShape="1">
            <a:blip r:embed="rId7">
              <a:alphaModFix/>
            </a:blip>
            <a:srcRect b="0" l="0" r="0" t="0"/>
            <a:stretch/>
          </p:blipFill>
          <p:spPr>
            <a:xfrm>
              <a:off x="0" y="0"/>
              <a:ext cx="6090935" cy="3687485"/>
            </a:xfrm>
            <a:prstGeom prst="rect">
              <a:avLst/>
            </a:prstGeom>
            <a:noFill/>
            <a:ln>
              <a:noFill/>
            </a:ln>
          </p:spPr>
        </p:pic>
        <p:sp>
          <p:nvSpPr>
            <p:cNvPr id="159" name="Google Shape;159;p33"/>
            <p:cNvSpPr/>
            <p:nvPr/>
          </p:nvSpPr>
          <p:spPr>
            <a:xfrm>
              <a:off x="0" y="3789084"/>
              <a:ext cx="6090934" cy="4922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Parking Sensors [</a:t>
              </a:r>
              <a:r>
                <a:rPr b="0" i="0" lang="fa" sz="900" u="sng" cap="none" strike="noStrike">
                  <a:solidFill>
                    <a:schemeClr val="hlink"/>
                  </a:solidFill>
                  <a:latin typeface="Arial"/>
                  <a:ea typeface="Arial"/>
                  <a:cs typeface="Arial"/>
                  <a:sym typeface="Arial"/>
                  <a:hlinkClick r:id="rId8"/>
                </a:rPr>
                <a:t>image source</a:t>
              </a:r>
              <a:r>
                <a:rPr b="0" i="0" lang="fa" sz="900" u="none" cap="none" strike="noStrike">
                  <a:solidFill>
                    <a:srgbClr val="D5D5D5"/>
                  </a:solidFill>
                  <a:latin typeface="Arial"/>
                  <a:ea typeface="Arial"/>
                  <a:cs typeface="Arial"/>
                  <a:sym typeface="Arial"/>
                </a:rPr>
                <a:t>]</a:t>
              </a:r>
              <a:endParaRPr sz="500"/>
            </a:p>
          </p:txBody>
        </p:sp>
      </p:grpSp>
      <p:grpSp>
        <p:nvGrpSpPr>
          <p:cNvPr id="160" name="Google Shape;160;p33"/>
          <p:cNvGrpSpPr/>
          <p:nvPr/>
        </p:nvGrpSpPr>
        <p:grpSpPr>
          <a:xfrm>
            <a:off x="4789678" y="3000725"/>
            <a:ext cx="3436930" cy="1953094"/>
            <a:chOff x="0" y="0"/>
            <a:chExt cx="9165144" cy="5208248"/>
          </a:xfrm>
        </p:grpSpPr>
        <p:pic>
          <p:nvPicPr>
            <p:cNvPr descr="section-call_to_action@2x.jpg" id="161" name="Google Shape;161;p33"/>
            <p:cNvPicPr preferRelativeResize="0"/>
            <p:nvPr/>
          </p:nvPicPr>
          <p:blipFill rotWithShape="1">
            <a:blip r:embed="rId9">
              <a:alphaModFix/>
            </a:blip>
            <a:srcRect b="0" l="0" r="0" t="0"/>
            <a:stretch/>
          </p:blipFill>
          <p:spPr>
            <a:xfrm>
              <a:off x="0" y="0"/>
              <a:ext cx="9165144" cy="4614396"/>
            </a:xfrm>
            <a:prstGeom prst="rect">
              <a:avLst/>
            </a:prstGeom>
            <a:noFill/>
            <a:ln>
              <a:noFill/>
            </a:ln>
          </p:spPr>
        </p:pic>
        <p:sp>
          <p:nvSpPr>
            <p:cNvPr id="162" name="Google Shape;162;p33"/>
            <p:cNvSpPr/>
            <p:nvPr/>
          </p:nvSpPr>
          <p:spPr>
            <a:xfrm>
              <a:off x="0" y="4715995"/>
              <a:ext cx="9165144" cy="4922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Side camera [</a:t>
              </a:r>
              <a:r>
                <a:rPr b="0" i="0" lang="fa" sz="900" u="sng" cap="none" strike="noStrike">
                  <a:solidFill>
                    <a:schemeClr val="hlink"/>
                  </a:solidFill>
                  <a:latin typeface="Arial"/>
                  <a:ea typeface="Arial"/>
                  <a:cs typeface="Arial"/>
                  <a:sym typeface="Arial"/>
                  <a:hlinkClick r:id="rId10"/>
                </a:rPr>
                <a:t>image source</a:t>
              </a:r>
              <a:r>
                <a:rPr b="0" i="0" lang="fa" sz="900" u="none" cap="none" strike="noStrike">
                  <a:solidFill>
                    <a:srgbClr val="D5D5D5"/>
                  </a:solidFill>
                  <a:latin typeface="Arial"/>
                  <a:ea typeface="Arial"/>
                  <a:cs typeface="Arial"/>
                  <a:sym typeface="Arial"/>
                </a:rPr>
                <a:t>]</a:t>
              </a:r>
              <a:endParaRPr sz="500"/>
            </a:p>
          </p:txBody>
        </p:sp>
      </p:grpSp>
      <p:grpSp>
        <p:nvGrpSpPr>
          <p:cNvPr id="163" name="Google Shape;163;p33"/>
          <p:cNvGrpSpPr/>
          <p:nvPr/>
        </p:nvGrpSpPr>
        <p:grpSpPr>
          <a:xfrm>
            <a:off x="830347" y="2966722"/>
            <a:ext cx="3050679" cy="1883530"/>
            <a:chOff x="0" y="0"/>
            <a:chExt cx="8135144" cy="5022746"/>
          </a:xfrm>
        </p:grpSpPr>
        <p:pic>
          <p:nvPicPr>
            <p:cNvPr descr="section-hardware@2x.jpg" id="164" name="Google Shape;164;p33"/>
            <p:cNvPicPr preferRelativeResize="0"/>
            <p:nvPr/>
          </p:nvPicPr>
          <p:blipFill rotWithShape="1">
            <a:blip r:embed="rId11">
              <a:alphaModFix/>
            </a:blip>
            <a:srcRect b="33037" l="24219" r="22397" t="0"/>
            <a:stretch/>
          </p:blipFill>
          <p:spPr>
            <a:xfrm>
              <a:off x="0" y="0"/>
              <a:ext cx="8135033" cy="4428894"/>
            </a:xfrm>
            <a:prstGeom prst="rect">
              <a:avLst/>
            </a:prstGeom>
            <a:noFill/>
            <a:ln>
              <a:noFill/>
            </a:ln>
          </p:spPr>
        </p:pic>
        <p:sp>
          <p:nvSpPr>
            <p:cNvPr id="165" name="Google Shape;165;p33"/>
            <p:cNvSpPr/>
            <p:nvPr/>
          </p:nvSpPr>
          <p:spPr>
            <a:xfrm>
              <a:off x="0" y="4530493"/>
              <a:ext cx="8135144" cy="4922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Front camera [</a:t>
              </a:r>
              <a:r>
                <a:rPr b="0" i="0" lang="fa" sz="900" u="sng" cap="none" strike="noStrike">
                  <a:solidFill>
                    <a:schemeClr val="hlink"/>
                  </a:solidFill>
                  <a:latin typeface="Arial"/>
                  <a:ea typeface="Arial"/>
                  <a:cs typeface="Arial"/>
                  <a:sym typeface="Arial"/>
                  <a:hlinkClick r:id="rId12"/>
                </a:rPr>
                <a:t>image source</a:t>
              </a:r>
              <a:r>
                <a:rPr b="0" i="0" lang="fa" sz="900" u="none" cap="none" strike="noStrike">
                  <a:solidFill>
                    <a:srgbClr val="D5D5D5"/>
                  </a:solidFill>
                  <a:latin typeface="Arial"/>
                  <a:ea typeface="Arial"/>
                  <a:cs typeface="Arial"/>
                  <a:sym typeface="Arial"/>
                </a:rPr>
                <a:t>]</a:t>
              </a:r>
              <a:endParaRPr sz="500"/>
            </a:p>
          </p:txBody>
        </p:sp>
      </p:grpSp>
      <p:sp>
        <p:nvSpPr>
          <p:cNvPr id="166" name="Google Shape;166;p33"/>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Computer Vision Systems</a:t>
            </a:r>
            <a:endParaRPr/>
          </a:p>
        </p:txBody>
      </p:sp>
      <p:sp>
        <p:nvSpPr>
          <p:cNvPr id="172" name="Google Shape;172;p34"/>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fa" sz="2000">
                <a:solidFill>
                  <a:srgbClr val="D5D5D5"/>
                </a:solidFill>
                <a:latin typeface="Arial"/>
                <a:ea typeface="Arial"/>
                <a:cs typeface="Arial"/>
                <a:sym typeface="Arial"/>
              </a:rPr>
              <a:t>Autonomous Vehicles vs. Human Drivers</a:t>
            </a:r>
            <a:endParaRPr/>
          </a:p>
        </p:txBody>
      </p:sp>
      <p:sp>
        <p:nvSpPr>
          <p:cNvPr id="173" name="Google Shape;173;p34"/>
          <p:cNvSpPr txBox="1"/>
          <p:nvPr>
            <p:ph idx="2" type="body"/>
          </p:nvPr>
        </p:nvSpPr>
        <p:spPr>
          <a:xfrm>
            <a:off x="476250" y="1419871"/>
            <a:ext cx="8191500" cy="3342629"/>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800"/>
              <a:buFont typeface="Arial"/>
              <a:buChar char="•"/>
            </a:pPr>
            <a:r>
              <a:rPr b="0" i="0" lang="fa" sz="1800" u="none" cap="none" strike="noStrike">
                <a:solidFill>
                  <a:srgbClr val="FFFFFF"/>
                </a:solidFill>
                <a:latin typeface="Arial"/>
                <a:ea typeface="Arial"/>
                <a:cs typeface="Arial"/>
                <a:sym typeface="Arial"/>
              </a:rPr>
              <a:t>Absolutely essential for autonomous vehicles:</a:t>
            </a:r>
            <a:endParaRPr/>
          </a:p>
          <a:p>
            <a:pPr indent="-203200" lvl="1" marL="419100" rtl="0" algn="l">
              <a:lnSpc>
                <a:spcPct val="100000"/>
              </a:lnSpc>
              <a:spcBef>
                <a:spcPts val="200"/>
              </a:spcBef>
              <a:spcAft>
                <a:spcPts val="0"/>
              </a:spcAft>
              <a:buSzPts val="1800"/>
              <a:buFont typeface="Arial"/>
              <a:buChar char="•"/>
            </a:pPr>
            <a:r>
              <a:rPr b="0" i="0" lang="fa" sz="1800" u="none" cap="none" strike="noStrike">
                <a:solidFill>
                  <a:srgbClr val="FFFFFF"/>
                </a:solidFill>
                <a:latin typeface="Arial"/>
                <a:ea typeface="Arial"/>
                <a:cs typeface="Arial"/>
                <a:sym typeface="Arial"/>
              </a:rPr>
              <a:t>Environmental Perception</a:t>
            </a:r>
            <a:endParaRPr/>
          </a:p>
          <a:p>
            <a:pPr indent="-203200" lvl="1" marL="419100" rtl="0" algn="l">
              <a:lnSpc>
                <a:spcPct val="100000"/>
              </a:lnSpc>
              <a:spcBef>
                <a:spcPts val="200"/>
              </a:spcBef>
              <a:spcAft>
                <a:spcPts val="0"/>
              </a:spcAft>
              <a:buSzPts val="1800"/>
              <a:buFont typeface="Arial"/>
              <a:buChar char="•"/>
            </a:pPr>
            <a:r>
              <a:rPr b="0" i="0" lang="fa" sz="1800" u="none" cap="none" strike="noStrike">
                <a:solidFill>
                  <a:srgbClr val="FFFFFF"/>
                </a:solidFill>
                <a:latin typeface="Arial"/>
                <a:ea typeface="Arial"/>
                <a:cs typeface="Arial"/>
                <a:sym typeface="Arial"/>
              </a:rPr>
              <a:t>Obstacle Detection and Avoidance</a:t>
            </a:r>
            <a:endParaRPr/>
          </a:p>
          <a:p>
            <a:pPr indent="-203200" lvl="1" marL="419100" rtl="0" algn="l">
              <a:lnSpc>
                <a:spcPct val="100000"/>
              </a:lnSpc>
              <a:spcBef>
                <a:spcPts val="200"/>
              </a:spcBef>
              <a:spcAft>
                <a:spcPts val="0"/>
              </a:spcAft>
              <a:buSzPts val="1800"/>
              <a:buFont typeface="Arial"/>
              <a:buChar char="•"/>
            </a:pPr>
            <a:r>
              <a:rPr b="0" i="0" lang="fa" sz="1800" u="none" cap="none" strike="noStrike">
                <a:solidFill>
                  <a:srgbClr val="FFFFFF"/>
                </a:solidFill>
                <a:latin typeface="Arial"/>
                <a:ea typeface="Arial"/>
                <a:cs typeface="Arial"/>
                <a:sym typeface="Arial"/>
              </a:rPr>
              <a:t>Lane Detection and Localization</a:t>
            </a:r>
            <a:endParaRPr/>
          </a:p>
          <a:p>
            <a:pPr indent="-203200" lvl="1" marL="419100" rtl="0" algn="l">
              <a:lnSpc>
                <a:spcPct val="100000"/>
              </a:lnSpc>
              <a:spcBef>
                <a:spcPts val="200"/>
              </a:spcBef>
              <a:spcAft>
                <a:spcPts val="0"/>
              </a:spcAft>
              <a:buSzPts val="1800"/>
              <a:buFont typeface="Arial"/>
              <a:buChar char="•"/>
            </a:pPr>
            <a:r>
              <a:rPr b="0" i="0" lang="fa" sz="1800" u="none" cap="none" strike="noStrike">
                <a:solidFill>
                  <a:srgbClr val="FFFFFF"/>
                </a:solidFill>
                <a:latin typeface="Arial"/>
                <a:ea typeface="Arial"/>
                <a:cs typeface="Arial"/>
                <a:sym typeface="Arial"/>
              </a:rPr>
              <a:t>Traffic Sign Recognition</a:t>
            </a:r>
            <a:endParaRPr/>
          </a:p>
          <a:p>
            <a:pPr indent="-215900" lvl="0" marL="215900" rtl="0" algn="l">
              <a:lnSpc>
                <a:spcPct val="100000"/>
              </a:lnSpc>
              <a:spcBef>
                <a:spcPts val="200"/>
              </a:spcBef>
              <a:spcAft>
                <a:spcPts val="0"/>
              </a:spcAft>
              <a:buSzPts val="1800"/>
              <a:buFont typeface="Arial"/>
              <a:buChar char="•"/>
            </a:pPr>
            <a:r>
              <a:rPr b="0" i="0" lang="fa" sz="1800" u="none" cap="none" strike="noStrike">
                <a:solidFill>
                  <a:srgbClr val="FFFFFF"/>
                </a:solidFill>
                <a:latin typeface="Arial"/>
                <a:ea typeface="Arial"/>
                <a:cs typeface="Arial"/>
                <a:sym typeface="Arial"/>
              </a:rPr>
              <a:t>Also very beneficial for human drivers:</a:t>
            </a:r>
            <a:endParaRPr/>
          </a:p>
          <a:p>
            <a:pPr indent="-203200" lvl="1" marL="419100" rtl="0" algn="l">
              <a:lnSpc>
                <a:spcPct val="100000"/>
              </a:lnSpc>
              <a:spcBef>
                <a:spcPts val="200"/>
              </a:spcBef>
              <a:spcAft>
                <a:spcPts val="0"/>
              </a:spcAft>
              <a:buSzPts val="1800"/>
              <a:buFont typeface="Arial"/>
              <a:buChar char="•"/>
            </a:pPr>
            <a:r>
              <a:rPr b="0" i="0" lang="fa" sz="1800" u="none" cap="none" strike="noStrike">
                <a:solidFill>
                  <a:srgbClr val="FFFFFF"/>
                </a:solidFill>
                <a:latin typeface="Arial"/>
                <a:ea typeface="Arial"/>
                <a:cs typeface="Arial"/>
                <a:sym typeface="Arial"/>
              </a:rPr>
              <a:t>Driver Assistance Systems</a:t>
            </a:r>
            <a:endParaRPr/>
          </a:p>
          <a:p>
            <a:pPr indent="-203200" lvl="1" marL="419100" rtl="0" algn="l">
              <a:lnSpc>
                <a:spcPct val="100000"/>
              </a:lnSpc>
              <a:spcBef>
                <a:spcPts val="200"/>
              </a:spcBef>
              <a:spcAft>
                <a:spcPts val="0"/>
              </a:spcAft>
              <a:buSzPts val="1800"/>
              <a:buFont typeface="Arial"/>
              <a:buChar char="•"/>
            </a:pPr>
            <a:r>
              <a:rPr b="0" i="0" lang="fa" sz="1800" u="none" cap="none" strike="noStrike">
                <a:solidFill>
                  <a:srgbClr val="FFFFFF"/>
                </a:solidFill>
                <a:latin typeface="Arial"/>
                <a:ea typeface="Arial"/>
                <a:cs typeface="Arial"/>
                <a:sym typeface="Arial"/>
              </a:rPr>
              <a:t>Blind Spot Detection</a:t>
            </a:r>
            <a:endParaRPr/>
          </a:p>
          <a:p>
            <a:pPr indent="-203200" lvl="1" marL="419100" rtl="0" algn="l">
              <a:lnSpc>
                <a:spcPct val="100000"/>
              </a:lnSpc>
              <a:spcBef>
                <a:spcPts val="200"/>
              </a:spcBef>
              <a:spcAft>
                <a:spcPts val="0"/>
              </a:spcAft>
              <a:buSzPts val="1800"/>
              <a:buFont typeface="Arial"/>
              <a:buChar char="•"/>
            </a:pPr>
            <a:r>
              <a:rPr b="0" i="0" lang="fa" sz="1800" u="none" cap="none" strike="noStrike">
                <a:solidFill>
                  <a:srgbClr val="FFFFFF"/>
                </a:solidFill>
                <a:latin typeface="Arial"/>
                <a:ea typeface="Arial"/>
                <a:cs typeface="Arial"/>
                <a:sym typeface="Arial"/>
              </a:rPr>
              <a:t>Parking Assistance</a:t>
            </a:r>
            <a:endParaRPr/>
          </a:p>
          <a:p>
            <a:pPr indent="-203200" lvl="1" marL="419100" rtl="0" algn="l">
              <a:lnSpc>
                <a:spcPct val="100000"/>
              </a:lnSpc>
              <a:spcBef>
                <a:spcPts val="200"/>
              </a:spcBef>
              <a:spcAft>
                <a:spcPts val="0"/>
              </a:spcAft>
              <a:buSzPts val="1800"/>
              <a:buFont typeface="Arial"/>
              <a:buChar char="•"/>
            </a:pPr>
            <a:r>
              <a:rPr b="0" i="0" lang="fa" sz="1800" u="none" cap="none" strike="noStrike">
                <a:solidFill>
                  <a:srgbClr val="FFFFFF"/>
                </a:solidFill>
                <a:latin typeface="Arial"/>
                <a:ea typeface="Arial"/>
                <a:cs typeface="Arial"/>
                <a:sym typeface="Arial"/>
              </a:rPr>
              <a:t>Traffic Sign Recognition</a:t>
            </a:r>
            <a:endParaRPr/>
          </a:p>
        </p:txBody>
      </p:sp>
      <p:sp>
        <p:nvSpPr>
          <p:cNvPr id="174" name="Google Shape;174;p34"/>
          <p:cNvSpPr txBox="1"/>
          <p:nvPr/>
        </p:nvSpPr>
        <p:spPr>
          <a:xfrm>
            <a:off x="4475079" y="1419871"/>
            <a:ext cx="4524746" cy="3342629"/>
          </a:xfrm>
          <a:prstGeom prst="rect">
            <a:avLst/>
          </a:prstGeom>
          <a:noFill/>
          <a:ln>
            <a:noFill/>
          </a:ln>
        </p:spPr>
        <p:txBody>
          <a:bodyPr anchorCtr="0" anchor="t" bIns="19050" lIns="19050" spcFirstLastPara="1" rIns="19050" wrap="square" tIns="19050">
            <a:norm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a:p>
            <a:pPr indent="-215900" lvl="2" marL="635000" marR="0" rtl="0" algn="l">
              <a:lnSpc>
                <a:spcPct val="100000"/>
              </a:lnSpc>
              <a:spcBef>
                <a:spcPts val="200"/>
              </a:spcBef>
              <a:spcAft>
                <a:spcPts val="0"/>
              </a:spcAft>
              <a:buClr>
                <a:srgbClr val="FFFFFF"/>
              </a:buClr>
              <a:buSzPts val="1800"/>
              <a:buFont typeface="Arial"/>
              <a:buChar char="•"/>
            </a:pPr>
            <a:r>
              <a:rPr b="0" i="0" lang="fa" sz="1800" u="none" cap="none" strike="noStrike">
                <a:solidFill>
                  <a:srgbClr val="FFFFFF"/>
                </a:solidFill>
                <a:latin typeface="Arial"/>
                <a:ea typeface="Arial"/>
                <a:cs typeface="Arial"/>
                <a:sym typeface="Arial"/>
              </a:rPr>
              <a:t>Pedestrian and Cyclist Detection</a:t>
            </a:r>
            <a:endParaRPr sz="500"/>
          </a:p>
          <a:p>
            <a:pPr indent="-215900" lvl="2" marL="635000" marR="0" rtl="0" algn="l">
              <a:lnSpc>
                <a:spcPct val="100000"/>
              </a:lnSpc>
              <a:spcBef>
                <a:spcPts val="200"/>
              </a:spcBef>
              <a:spcAft>
                <a:spcPts val="0"/>
              </a:spcAft>
              <a:buClr>
                <a:srgbClr val="FFFFFF"/>
              </a:buClr>
              <a:buSzPts val="1800"/>
              <a:buFont typeface="Arial"/>
              <a:buChar char="•"/>
            </a:pPr>
            <a:r>
              <a:rPr b="0" i="0" lang="fa" sz="1800" u="none" cap="none" strike="noStrike">
                <a:solidFill>
                  <a:srgbClr val="FFFFFF"/>
                </a:solidFill>
                <a:latin typeface="Arial"/>
                <a:ea typeface="Arial"/>
                <a:cs typeface="Arial"/>
                <a:sym typeface="Arial"/>
              </a:rPr>
              <a:t>Object Detection and Classification</a:t>
            </a:r>
            <a:endParaRPr sz="500"/>
          </a:p>
          <a:p>
            <a:pPr indent="-215900" lvl="2" marL="635000" marR="0" rtl="0" algn="l">
              <a:lnSpc>
                <a:spcPct val="100000"/>
              </a:lnSpc>
              <a:spcBef>
                <a:spcPts val="200"/>
              </a:spcBef>
              <a:spcAft>
                <a:spcPts val="0"/>
              </a:spcAft>
              <a:buClr>
                <a:srgbClr val="FFFFFF"/>
              </a:buClr>
              <a:buSzPts val="1800"/>
              <a:buFont typeface="Arial"/>
              <a:buChar char="•"/>
            </a:pPr>
            <a:r>
              <a:rPr b="0" i="0" lang="fa" sz="1800" u="none" cap="none" strike="noStrike">
                <a:solidFill>
                  <a:srgbClr val="FFFFFF"/>
                </a:solidFill>
                <a:latin typeface="Arial"/>
                <a:ea typeface="Arial"/>
                <a:cs typeface="Arial"/>
                <a:sym typeface="Arial"/>
              </a:rPr>
              <a:t>Adaptive Cruise Control and Collision Avoidance</a:t>
            </a:r>
            <a:endParaRPr sz="500"/>
          </a:p>
          <a:p>
            <a:pPr indent="0" lvl="0" marL="0" marR="0" rtl="0" algn="l">
              <a:lnSpc>
                <a:spcPct val="100000"/>
              </a:lnSpc>
              <a:spcBef>
                <a:spcPts val="20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a:p>
            <a:pPr indent="-203200" lvl="1" marL="419100" marR="0" rtl="0" algn="l">
              <a:lnSpc>
                <a:spcPct val="100000"/>
              </a:lnSpc>
              <a:spcBef>
                <a:spcPts val="200"/>
              </a:spcBef>
              <a:spcAft>
                <a:spcPts val="0"/>
              </a:spcAft>
              <a:buClr>
                <a:srgbClr val="FFFFFF"/>
              </a:buClr>
              <a:buSzPts val="1800"/>
              <a:buFont typeface="Arial"/>
              <a:buChar char="•"/>
            </a:pPr>
            <a:r>
              <a:rPr b="0" i="0" lang="fa" sz="1800" u="none" cap="none" strike="noStrike">
                <a:solidFill>
                  <a:srgbClr val="FFFFFF"/>
                </a:solidFill>
                <a:latin typeface="Arial"/>
                <a:ea typeface="Arial"/>
                <a:cs typeface="Arial"/>
                <a:sym typeface="Arial"/>
              </a:rPr>
              <a:t>Pedestrian and Cyclist Detection</a:t>
            </a:r>
            <a:endParaRPr sz="500"/>
          </a:p>
          <a:p>
            <a:pPr indent="-203200" lvl="1" marL="419100" marR="0" rtl="0" algn="l">
              <a:lnSpc>
                <a:spcPct val="100000"/>
              </a:lnSpc>
              <a:spcBef>
                <a:spcPts val="200"/>
              </a:spcBef>
              <a:spcAft>
                <a:spcPts val="0"/>
              </a:spcAft>
              <a:buClr>
                <a:srgbClr val="FFFFFF"/>
              </a:buClr>
              <a:buSzPts val="1800"/>
              <a:buFont typeface="Arial"/>
              <a:buChar char="•"/>
            </a:pPr>
            <a:r>
              <a:rPr b="0" i="0" lang="fa" sz="1800" u="none" cap="none" strike="noStrike">
                <a:solidFill>
                  <a:srgbClr val="FFFFFF"/>
                </a:solidFill>
                <a:latin typeface="Arial"/>
                <a:ea typeface="Arial"/>
                <a:cs typeface="Arial"/>
                <a:sym typeface="Arial"/>
              </a:rPr>
              <a:t>Driver Monitoring</a:t>
            </a:r>
            <a:endParaRPr sz="500"/>
          </a:p>
          <a:p>
            <a:pPr indent="-203200" lvl="1" marL="419100" marR="0" rtl="0" algn="l">
              <a:lnSpc>
                <a:spcPct val="100000"/>
              </a:lnSpc>
              <a:spcBef>
                <a:spcPts val="200"/>
              </a:spcBef>
              <a:spcAft>
                <a:spcPts val="0"/>
              </a:spcAft>
              <a:buClr>
                <a:srgbClr val="FFFFFF"/>
              </a:buClr>
              <a:buSzPts val="1800"/>
              <a:buFont typeface="Arial"/>
              <a:buChar char="•"/>
            </a:pPr>
            <a:r>
              <a:rPr b="0" i="0" lang="fa" sz="1800" u="none" cap="none" strike="noStrike">
                <a:solidFill>
                  <a:srgbClr val="FFFFFF"/>
                </a:solidFill>
                <a:latin typeface="Arial"/>
                <a:ea typeface="Arial"/>
                <a:cs typeface="Arial"/>
                <a:sym typeface="Arial"/>
              </a:rPr>
              <a:t>Enhanced Navigation</a:t>
            </a:r>
            <a:endParaRPr sz="500"/>
          </a:p>
        </p:txBody>
      </p:sp>
      <p:sp>
        <p:nvSpPr>
          <p:cNvPr id="175" name="Google Shape;175;p34"/>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Blind Spots</a:t>
            </a:r>
            <a:endParaRPr/>
          </a:p>
        </p:txBody>
      </p:sp>
      <p:grpSp>
        <p:nvGrpSpPr>
          <p:cNvPr id="181" name="Google Shape;181;p35"/>
          <p:cNvGrpSpPr/>
          <p:nvPr/>
        </p:nvGrpSpPr>
        <p:grpSpPr>
          <a:xfrm>
            <a:off x="5194173" y="954215"/>
            <a:ext cx="3386138" cy="4113658"/>
            <a:chOff x="0" y="0"/>
            <a:chExt cx="9029701" cy="10969753"/>
          </a:xfrm>
        </p:grpSpPr>
        <p:pic>
          <p:nvPicPr>
            <p:cNvPr descr="driving-blind-spot.jpg" id="182" name="Google Shape;182;p35"/>
            <p:cNvPicPr preferRelativeResize="0"/>
            <p:nvPr/>
          </p:nvPicPr>
          <p:blipFill rotWithShape="1">
            <a:blip r:embed="rId3">
              <a:alphaModFix/>
            </a:blip>
            <a:srcRect b="0" l="0" r="0" t="0"/>
            <a:stretch/>
          </p:blipFill>
          <p:spPr>
            <a:xfrm>
              <a:off x="0" y="0"/>
              <a:ext cx="9029701" cy="10375900"/>
            </a:xfrm>
            <a:prstGeom prst="rect">
              <a:avLst/>
            </a:prstGeom>
            <a:noFill/>
            <a:ln>
              <a:noFill/>
            </a:ln>
          </p:spPr>
        </p:pic>
        <p:sp>
          <p:nvSpPr>
            <p:cNvPr id="183" name="Google Shape;183;p35"/>
            <p:cNvSpPr/>
            <p:nvPr/>
          </p:nvSpPr>
          <p:spPr>
            <a:xfrm>
              <a:off x="0" y="10477500"/>
              <a:ext cx="9029701" cy="4922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Blind spots for humans [</a:t>
              </a:r>
              <a:r>
                <a:rPr b="0" i="0" lang="fa" sz="900" u="sng" cap="none" strike="noStrike">
                  <a:solidFill>
                    <a:schemeClr val="hlink"/>
                  </a:solidFill>
                  <a:latin typeface="Arial"/>
                  <a:ea typeface="Arial"/>
                  <a:cs typeface="Arial"/>
                  <a:sym typeface="Arial"/>
                  <a:hlinkClick r:id="rId4"/>
                </a:rPr>
                <a:t>image source</a:t>
              </a:r>
              <a:r>
                <a:rPr b="0" i="0" lang="fa" sz="900" u="none" cap="none" strike="noStrike">
                  <a:solidFill>
                    <a:srgbClr val="D5D5D5"/>
                  </a:solidFill>
                  <a:latin typeface="Arial"/>
                  <a:ea typeface="Arial"/>
                  <a:cs typeface="Arial"/>
                  <a:sym typeface="Arial"/>
                </a:rPr>
                <a:t>]</a:t>
              </a:r>
              <a:endParaRPr sz="500"/>
            </a:p>
          </p:txBody>
        </p:sp>
      </p:grpSp>
      <p:grpSp>
        <p:nvGrpSpPr>
          <p:cNvPr id="184" name="Google Shape;184;p35"/>
          <p:cNvGrpSpPr/>
          <p:nvPr/>
        </p:nvGrpSpPr>
        <p:grpSpPr>
          <a:xfrm>
            <a:off x="576786" y="1868524"/>
            <a:ext cx="4211033" cy="2285038"/>
            <a:chOff x="0" y="0"/>
            <a:chExt cx="11229420" cy="6093434"/>
          </a:xfrm>
        </p:grpSpPr>
        <p:pic>
          <p:nvPicPr>
            <p:cNvPr descr="notice_1587897028634.jpg.png" id="185" name="Google Shape;185;p35"/>
            <p:cNvPicPr preferRelativeResize="0"/>
            <p:nvPr/>
          </p:nvPicPr>
          <p:blipFill rotWithShape="1">
            <a:blip r:embed="rId5">
              <a:alphaModFix/>
            </a:blip>
            <a:srcRect b="0" l="0" r="0" t="0"/>
            <a:stretch/>
          </p:blipFill>
          <p:spPr>
            <a:xfrm>
              <a:off x="0" y="0"/>
              <a:ext cx="11229420" cy="5499582"/>
            </a:xfrm>
            <a:prstGeom prst="rect">
              <a:avLst/>
            </a:prstGeom>
            <a:noFill/>
            <a:ln>
              <a:noFill/>
            </a:ln>
          </p:spPr>
        </p:pic>
        <p:sp>
          <p:nvSpPr>
            <p:cNvPr id="186" name="Google Shape;186;p35"/>
            <p:cNvSpPr/>
            <p:nvPr/>
          </p:nvSpPr>
          <p:spPr>
            <a:xfrm>
              <a:off x="0" y="5601181"/>
              <a:ext cx="11229420" cy="4922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b="0" i="0" lang="fa" sz="900" u="none" cap="none" strike="noStrike">
                  <a:solidFill>
                    <a:srgbClr val="D5D5D5"/>
                  </a:solidFill>
                  <a:latin typeface="Arial"/>
                  <a:ea typeface="Arial"/>
                  <a:cs typeface="Arial"/>
                  <a:sym typeface="Arial"/>
                </a:rPr>
                <a:t>Blind spots for humans and sensors [</a:t>
              </a:r>
              <a:r>
                <a:rPr b="0" i="0" lang="fa" sz="900" u="sng" cap="none" strike="noStrike">
                  <a:solidFill>
                    <a:schemeClr val="hlink"/>
                  </a:solidFill>
                  <a:latin typeface="Arial"/>
                  <a:ea typeface="Arial"/>
                  <a:cs typeface="Arial"/>
                  <a:sym typeface="Arial"/>
                  <a:hlinkClick r:id="rId6"/>
                </a:rPr>
                <a:t>image source</a:t>
              </a:r>
              <a:r>
                <a:rPr b="0" i="0" lang="fa" sz="900" u="none" cap="none" strike="noStrike">
                  <a:solidFill>
                    <a:srgbClr val="D5D5D5"/>
                  </a:solidFill>
                  <a:latin typeface="Arial"/>
                  <a:ea typeface="Arial"/>
                  <a:cs typeface="Arial"/>
                  <a:sym typeface="Arial"/>
                </a:rPr>
                <a:t>]</a:t>
              </a:r>
              <a:endParaRPr sz="500"/>
            </a:p>
          </p:txBody>
        </p:sp>
      </p:grpSp>
      <p:sp>
        <p:nvSpPr>
          <p:cNvPr id="187" name="Google Shape;187;p35"/>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First Sketches</a:t>
            </a:r>
            <a:endParaRPr/>
          </a:p>
        </p:txBody>
      </p:sp>
      <p:sp>
        <p:nvSpPr>
          <p:cNvPr id="193" name="Google Shape;193;p36"/>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rPr lang="fa" sz="2000">
                <a:solidFill>
                  <a:srgbClr val="D5D5D5"/>
                </a:solidFill>
                <a:latin typeface="Arial"/>
                <a:ea typeface="Arial"/>
                <a:cs typeface="Arial"/>
                <a:sym typeface="Arial"/>
              </a:rPr>
              <a:t>The Idea!</a:t>
            </a:r>
            <a:endParaRPr/>
          </a:p>
        </p:txBody>
      </p:sp>
      <p:pic>
        <p:nvPicPr>
          <p:cNvPr descr="Screenshot 2024-02-07 at 12.32.24 AM.png" id="194" name="Google Shape;194;p36"/>
          <p:cNvPicPr preferRelativeResize="0"/>
          <p:nvPr/>
        </p:nvPicPr>
        <p:blipFill rotWithShape="1">
          <a:blip r:embed="rId3">
            <a:alphaModFix/>
          </a:blip>
          <a:srcRect b="0" l="0" r="0" t="0"/>
          <a:stretch/>
        </p:blipFill>
        <p:spPr>
          <a:xfrm>
            <a:off x="271446" y="1110551"/>
            <a:ext cx="2691848" cy="2381250"/>
          </a:xfrm>
          <a:prstGeom prst="rect">
            <a:avLst/>
          </a:prstGeom>
          <a:noFill/>
          <a:ln>
            <a:noFill/>
          </a:ln>
        </p:spPr>
      </p:pic>
      <p:pic>
        <p:nvPicPr>
          <p:cNvPr descr="Screenshot 2024-02-07 at 12.32.54 AM.png" id="195" name="Google Shape;195;p36"/>
          <p:cNvPicPr preferRelativeResize="0"/>
          <p:nvPr/>
        </p:nvPicPr>
        <p:blipFill rotWithShape="1">
          <a:blip r:embed="rId4">
            <a:alphaModFix/>
          </a:blip>
          <a:srcRect b="0" l="0" r="0" t="0"/>
          <a:stretch/>
        </p:blipFill>
        <p:spPr>
          <a:xfrm>
            <a:off x="3226076" y="2532797"/>
            <a:ext cx="2691848" cy="2381250"/>
          </a:xfrm>
          <a:prstGeom prst="rect">
            <a:avLst/>
          </a:prstGeom>
          <a:noFill/>
          <a:ln>
            <a:noFill/>
          </a:ln>
        </p:spPr>
      </p:pic>
      <p:pic>
        <p:nvPicPr>
          <p:cNvPr descr="Screenshot 2024-02-07 at 12.33.39 AM.png" id="196" name="Google Shape;196;p36"/>
          <p:cNvPicPr preferRelativeResize="0"/>
          <p:nvPr/>
        </p:nvPicPr>
        <p:blipFill rotWithShape="1">
          <a:blip r:embed="rId5">
            <a:alphaModFix/>
          </a:blip>
          <a:srcRect b="0" l="0" r="0" t="0"/>
          <a:stretch/>
        </p:blipFill>
        <p:spPr>
          <a:xfrm>
            <a:off x="6180706" y="1110551"/>
            <a:ext cx="2416951" cy="2381250"/>
          </a:xfrm>
          <a:prstGeom prst="rect">
            <a:avLst/>
          </a:prstGeom>
          <a:noFill/>
          <a:ln>
            <a:noFill/>
          </a:ln>
        </p:spPr>
      </p:pic>
      <p:pic>
        <p:nvPicPr>
          <p:cNvPr descr="Connection Line" id="197" name="Google Shape;197;p36"/>
          <p:cNvPicPr preferRelativeResize="0"/>
          <p:nvPr/>
        </p:nvPicPr>
        <p:blipFill rotWithShape="1">
          <a:blip r:embed="rId6">
            <a:alphaModFix/>
          </a:blip>
          <a:srcRect b="0" l="0" r="0" t="0"/>
          <a:stretch/>
        </p:blipFill>
        <p:spPr>
          <a:xfrm>
            <a:off x="1296618" y="3622436"/>
            <a:ext cx="1629992" cy="647886"/>
          </a:xfrm>
          <a:prstGeom prst="rect">
            <a:avLst/>
          </a:prstGeom>
          <a:noFill/>
          <a:ln>
            <a:noFill/>
          </a:ln>
        </p:spPr>
      </p:pic>
      <p:pic>
        <p:nvPicPr>
          <p:cNvPr descr="Connection Line" id="198" name="Google Shape;198;p36"/>
          <p:cNvPicPr preferRelativeResize="0"/>
          <p:nvPr/>
        </p:nvPicPr>
        <p:blipFill rotWithShape="1">
          <a:blip r:embed="rId7">
            <a:alphaModFix/>
          </a:blip>
          <a:srcRect b="0" l="0" r="0" t="0"/>
          <a:stretch/>
        </p:blipFill>
        <p:spPr>
          <a:xfrm>
            <a:off x="6000972" y="3584034"/>
            <a:ext cx="1662767" cy="644947"/>
          </a:xfrm>
          <a:prstGeom prst="rect">
            <a:avLst/>
          </a:prstGeom>
          <a:noFill/>
          <a:ln>
            <a:noFill/>
          </a:ln>
        </p:spPr>
      </p:pic>
      <p:pic>
        <p:nvPicPr>
          <p:cNvPr descr="Connection Line" id="199" name="Google Shape;199;p36"/>
          <p:cNvPicPr preferRelativeResize="0"/>
          <p:nvPr/>
        </p:nvPicPr>
        <p:blipFill rotWithShape="1">
          <a:blip r:embed="rId8">
            <a:alphaModFix/>
          </a:blip>
          <a:srcRect b="0" l="0" r="0" t="0"/>
          <a:stretch/>
        </p:blipFill>
        <p:spPr>
          <a:xfrm>
            <a:off x="3055596" y="1835272"/>
            <a:ext cx="3026692" cy="132096"/>
          </a:xfrm>
          <a:prstGeom prst="rect">
            <a:avLst/>
          </a:prstGeom>
          <a:noFill/>
          <a:ln>
            <a:noFill/>
          </a:ln>
        </p:spPr>
      </p:pic>
      <p:sp>
        <p:nvSpPr>
          <p:cNvPr id="200" name="Google Shape;200;p36"/>
          <p:cNvSpPr txBox="1"/>
          <p:nvPr/>
        </p:nvSpPr>
        <p:spPr>
          <a:xfrm>
            <a:off x="1577450" y="4310553"/>
            <a:ext cx="861822" cy="227172"/>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FFFFF"/>
              </a:buClr>
              <a:buSzPts val="1100"/>
              <a:buFont typeface="Arial"/>
              <a:buNone/>
            </a:pPr>
            <a:r>
              <a:rPr b="0" i="0" lang="fa" sz="1100" u="none" cap="none" strike="noStrike">
                <a:solidFill>
                  <a:srgbClr val="FFFFFF"/>
                </a:solidFill>
                <a:latin typeface="Arial"/>
                <a:ea typeface="Arial"/>
                <a:cs typeface="Arial"/>
                <a:sym typeface="Arial"/>
              </a:rPr>
              <a:t>Use Sensors</a:t>
            </a:r>
            <a:endParaRPr sz="500"/>
          </a:p>
        </p:txBody>
      </p:sp>
      <p:sp>
        <p:nvSpPr>
          <p:cNvPr id="201" name="Google Shape;201;p36"/>
          <p:cNvSpPr txBox="1"/>
          <p:nvPr/>
        </p:nvSpPr>
        <p:spPr>
          <a:xfrm>
            <a:off x="6873974" y="4241175"/>
            <a:ext cx="1030415" cy="227172"/>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FFFFF"/>
              </a:buClr>
              <a:buSzPts val="1100"/>
              <a:buFont typeface="Arial"/>
              <a:buNone/>
            </a:pPr>
            <a:r>
              <a:rPr b="0" i="0" lang="fa" sz="1100" u="none" cap="none" strike="noStrike">
                <a:solidFill>
                  <a:srgbClr val="FFFFFF"/>
                </a:solidFill>
                <a:latin typeface="Arial"/>
                <a:ea typeface="Arial"/>
                <a:cs typeface="Arial"/>
                <a:sym typeface="Arial"/>
              </a:rPr>
              <a:t>Recover Depth</a:t>
            </a:r>
            <a:endParaRPr sz="500"/>
          </a:p>
        </p:txBody>
      </p:sp>
      <p:sp>
        <p:nvSpPr>
          <p:cNvPr id="202" name="Google Shape;202;p36"/>
          <p:cNvSpPr txBox="1"/>
          <p:nvPr/>
        </p:nvSpPr>
        <p:spPr>
          <a:xfrm>
            <a:off x="3916275" y="1597232"/>
            <a:ext cx="1311450" cy="227172"/>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FFFFF"/>
              </a:buClr>
              <a:buSzPts val="1100"/>
              <a:buFont typeface="Arial"/>
              <a:buNone/>
            </a:pPr>
            <a:r>
              <a:rPr b="0" i="0" lang="fa" sz="1100" u="none" cap="none" strike="noStrike">
                <a:solidFill>
                  <a:srgbClr val="FFFFFF"/>
                </a:solidFill>
                <a:latin typeface="Arial"/>
                <a:ea typeface="Arial"/>
                <a:cs typeface="Arial"/>
                <a:sym typeface="Arial"/>
              </a:rPr>
              <a:t>Reconstruct Scene</a:t>
            </a:r>
            <a:endParaRPr sz="500"/>
          </a:p>
        </p:txBody>
      </p:sp>
      <p:sp>
        <p:nvSpPr>
          <p:cNvPr id="203" name="Google Shape;203;p36"/>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2000"/>
                                        <p:tgtEl>
                                          <p:spTgt spid="197"/>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2000"/>
                                        <p:tgtEl>
                                          <p:spTgt spid="198"/>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2000"/>
                                        <p:tgtEl>
                                          <p:spTgt spid="199"/>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476250" y="304800"/>
            <a:ext cx="8191500" cy="584039"/>
          </a:xfrm>
          <a:prstGeom prst="rect">
            <a:avLst/>
          </a:prstGeom>
          <a:noFill/>
          <a:ln>
            <a:noFill/>
          </a:ln>
        </p:spPr>
        <p:txBody>
          <a:bodyPr anchorCtr="0" anchor="ctr"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lang="fa"/>
              <a:t>Implementation Example</a:t>
            </a:r>
            <a:endParaRPr/>
          </a:p>
        </p:txBody>
      </p:sp>
      <p:grpSp>
        <p:nvGrpSpPr>
          <p:cNvPr id="209" name="Google Shape;209;p37"/>
          <p:cNvGrpSpPr/>
          <p:nvPr/>
        </p:nvGrpSpPr>
        <p:grpSpPr>
          <a:xfrm>
            <a:off x="1524000" y="888848"/>
            <a:ext cx="6096000" cy="4088023"/>
            <a:chOff x="0" y="-112600"/>
            <a:chExt cx="16256001" cy="11069653"/>
          </a:xfrm>
        </p:grpSpPr>
        <p:pic>
          <p:nvPicPr>
            <p:cNvPr descr="2024-02-07 00.39.45.jpg" id="210" name="Google Shape;210;p37"/>
            <p:cNvPicPr preferRelativeResize="0"/>
            <p:nvPr/>
          </p:nvPicPr>
          <p:blipFill rotWithShape="1">
            <a:blip r:embed="rId3">
              <a:alphaModFix/>
            </a:blip>
            <a:srcRect b="0" l="0" r="0" t="0"/>
            <a:stretch/>
          </p:blipFill>
          <p:spPr>
            <a:xfrm>
              <a:off x="0" y="-112600"/>
              <a:ext cx="16256000" cy="10363200"/>
            </a:xfrm>
            <a:prstGeom prst="rect">
              <a:avLst/>
            </a:prstGeom>
            <a:noFill/>
            <a:ln>
              <a:noFill/>
            </a:ln>
          </p:spPr>
        </p:pic>
        <p:sp>
          <p:nvSpPr>
            <p:cNvPr id="211" name="Google Shape;211;p37"/>
            <p:cNvSpPr/>
            <p:nvPr/>
          </p:nvSpPr>
          <p:spPr>
            <a:xfrm>
              <a:off x="0" y="10464800"/>
              <a:ext cx="16256001" cy="492253"/>
            </a:xfrm>
            <a:prstGeom prst="roundRect">
              <a:avLst>
                <a:gd fmla="val 0" name="adj"/>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D5D5D5"/>
                </a:buClr>
                <a:buSzPts val="900"/>
                <a:buFont typeface="Arial"/>
                <a:buNone/>
              </a:pPr>
              <a:r>
                <a:rPr lang="fa" sz="900">
                  <a:solidFill>
                    <a:srgbClr val="D5D5D5"/>
                  </a:solidFill>
                </a:rPr>
                <a:t>Tesla</a:t>
              </a:r>
              <a:r>
                <a:rPr b="0" i="0" lang="fa" sz="900" u="none" cap="none" strike="noStrike">
                  <a:solidFill>
                    <a:srgbClr val="D5D5D5"/>
                  </a:solidFill>
                  <a:latin typeface="Arial"/>
                  <a:ea typeface="Arial"/>
                  <a:cs typeface="Arial"/>
                  <a:sym typeface="Arial"/>
                </a:rPr>
                <a:t> </a:t>
              </a:r>
              <a:r>
                <a:rPr lang="fa" sz="900">
                  <a:solidFill>
                    <a:srgbClr val="D5D5D5"/>
                  </a:solidFill>
                </a:rPr>
                <a:t>Cybertruck</a:t>
              </a:r>
              <a:r>
                <a:rPr b="0" i="0" lang="fa" sz="900" u="none" cap="none" strike="noStrike">
                  <a:solidFill>
                    <a:srgbClr val="D5D5D5"/>
                  </a:solidFill>
                  <a:latin typeface="Arial"/>
                  <a:ea typeface="Arial"/>
                  <a:cs typeface="Arial"/>
                  <a:sym typeface="Arial"/>
                </a:rPr>
                <a:t> [</a:t>
              </a:r>
              <a:r>
                <a:rPr b="0" i="0" lang="fa" sz="900" u="sng" cap="none" strike="noStrike">
                  <a:solidFill>
                    <a:schemeClr val="hlink"/>
                  </a:solidFill>
                  <a:latin typeface="Arial"/>
                  <a:ea typeface="Arial"/>
                  <a:cs typeface="Arial"/>
                  <a:sym typeface="Arial"/>
                  <a:hlinkClick r:id="rId4"/>
                </a:rPr>
                <a:t>image source</a:t>
              </a:r>
              <a:r>
                <a:rPr b="0" i="0" lang="fa" sz="900" u="none" cap="none" strike="noStrike">
                  <a:solidFill>
                    <a:srgbClr val="D5D5D5"/>
                  </a:solidFill>
                  <a:latin typeface="Arial"/>
                  <a:ea typeface="Arial"/>
                  <a:cs typeface="Arial"/>
                  <a:sym typeface="Arial"/>
                </a:rPr>
                <a:t>]</a:t>
              </a:r>
              <a:endParaRPr sz="500"/>
            </a:p>
          </p:txBody>
        </p:sp>
      </p:grpSp>
      <p:sp>
        <p:nvSpPr>
          <p:cNvPr id="212" name="Google Shape;212;p37"/>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476250" y="1233488"/>
            <a:ext cx="8191500" cy="1452563"/>
          </a:xfrm>
          <a:prstGeom prst="rect">
            <a:avLst/>
          </a:prstGeom>
          <a:noFill/>
          <a:ln>
            <a:noFill/>
          </a:ln>
        </p:spPr>
        <p:txBody>
          <a:bodyPr anchorCtr="0" anchor="b" bIns="19050" lIns="19050" spcFirstLastPara="1" rIns="19050" wrap="square" tIns="19050">
            <a:normAutofit/>
          </a:bodyPr>
          <a:lstStyle/>
          <a:p>
            <a:pPr indent="0" lvl="0" marL="0" rtl="0" algn="ctr">
              <a:lnSpc>
                <a:spcPct val="90000"/>
              </a:lnSpc>
              <a:spcBef>
                <a:spcPts val="0"/>
              </a:spcBef>
              <a:spcAft>
                <a:spcPts val="0"/>
              </a:spcAft>
              <a:buClr>
                <a:srgbClr val="00FF00"/>
              </a:buClr>
              <a:buSzPts val="4400"/>
              <a:buFont typeface="Arial"/>
              <a:buNone/>
            </a:pPr>
            <a:r>
              <a:rPr lang="fa" sz="4400">
                <a:solidFill>
                  <a:srgbClr val="00FF00"/>
                </a:solidFill>
              </a:rPr>
              <a:t>Datasets</a:t>
            </a:r>
            <a:endParaRPr/>
          </a:p>
        </p:txBody>
      </p:sp>
      <p:sp>
        <p:nvSpPr>
          <p:cNvPr id="218" name="Google Shape;218;p38"/>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476250" y="304800"/>
            <a:ext cx="8191500" cy="584039"/>
          </a:xfrm>
          <a:prstGeom prst="rect">
            <a:avLst/>
          </a:prstGeom>
          <a:noFill/>
          <a:ln>
            <a:noFill/>
          </a:ln>
        </p:spPr>
        <p:txBody>
          <a:bodyPr anchorCtr="0" anchor="b" bIns="19050" lIns="19050" spcFirstLastPara="1" rIns="19050" wrap="square" tIns="19050">
            <a:normAutofit/>
          </a:bodyPr>
          <a:lstStyle/>
          <a:p>
            <a:pPr indent="0" lvl="0" marL="0" rtl="0" algn="ctr">
              <a:lnSpc>
                <a:spcPct val="80000"/>
              </a:lnSpc>
              <a:spcBef>
                <a:spcPts val="0"/>
              </a:spcBef>
              <a:spcAft>
                <a:spcPts val="0"/>
              </a:spcAft>
              <a:buClr>
                <a:srgbClr val="FFFFFF"/>
              </a:buClr>
              <a:buSzPts val="3200"/>
              <a:buFont typeface="Arial"/>
              <a:buNone/>
            </a:pPr>
            <a:r>
              <a:rPr b="0" i="0" lang="fa" sz="3200" u="none" cap="none" strike="noStrike">
                <a:solidFill>
                  <a:srgbClr val="FFFFFF"/>
                </a:solidFill>
                <a:latin typeface="Arial"/>
                <a:ea typeface="Arial"/>
                <a:cs typeface="Arial"/>
                <a:sym typeface="Arial"/>
              </a:rPr>
              <a:t>Challenges</a:t>
            </a:r>
            <a:endParaRPr/>
          </a:p>
        </p:txBody>
      </p:sp>
      <p:sp>
        <p:nvSpPr>
          <p:cNvPr id="224" name="Google Shape;224;p39"/>
          <p:cNvSpPr txBox="1"/>
          <p:nvPr>
            <p:ph idx="1" type="body"/>
          </p:nvPr>
        </p:nvSpPr>
        <p:spPr>
          <a:xfrm>
            <a:off x="476250" y="800100"/>
            <a:ext cx="8191500" cy="381000"/>
          </a:xfrm>
          <a:prstGeom prst="rect">
            <a:avLst/>
          </a:prstGeom>
          <a:noFill/>
          <a:ln>
            <a:noFill/>
          </a:ln>
        </p:spPr>
        <p:txBody>
          <a:bodyPr anchorCtr="0" anchor="t" bIns="19050" lIns="19050" spcFirstLastPara="1" rIns="19050" wrap="square" tIns="19050">
            <a:normAutofit/>
          </a:bodyPr>
          <a:lstStyle/>
          <a:p>
            <a:pPr indent="0" lvl="0" marL="0" rtl="0" algn="ctr">
              <a:lnSpc>
                <a:spcPct val="100000"/>
              </a:lnSpc>
              <a:spcBef>
                <a:spcPts val="0"/>
              </a:spcBef>
              <a:spcAft>
                <a:spcPts val="0"/>
              </a:spcAft>
              <a:buSzPts val="2000"/>
              <a:buFont typeface="Arial"/>
              <a:buNone/>
            </a:pPr>
            <a:r>
              <a:t/>
            </a:r>
            <a:endParaRPr sz="2000">
              <a:solidFill>
                <a:srgbClr val="D5D5D5"/>
              </a:solidFill>
              <a:latin typeface="Arial"/>
              <a:ea typeface="Arial"/>
              <a:cs typeface="Arial"/>
              <a:sym typeface="Arial"/>
            </a:endParaRPr>
          </a:p>
        </p:txBody>
      </p:sp>
      <p:sp>
        <p:nvSpPr>
          <p:cNvPr id="225" name="Google Shape;225;p39"/>
          <p:cNvSpPr txBox="1"/>
          <p:nvPr>
            <p:ph idx="2" type="body"/>
          </p:nvPr>
        </p:nvSpPr>
        <p:spPr>
          <a:xfrm>
            <a:off x="476250" y="1600200"/>
            <a:ext cx="8191500" cy="3162300"/>
          </a:xfrm>
          <a:prstGeom prst="rect">
            <a:avLst/>
          </a:prstGeom>
          <a:noFill/>
          <a:ln>
            <a:noFill/>
          </a:ln>
        </p:spPr>
        <p:txBody>
          <a:bodyPr anchorCtr="0" anchor="t" bIns="19050" lIns="19050" spcFirstLastPara="1" rIns="19050" wrap="square" tIns="19050">
            <a:normAutofit/>
          </a:bodyPr>
          <a:lstStyle/>
          <a:p>
            <a:pPr indent="-215900" lvl="0" marL="215900" rtl="0" algn="l">
              <a:lnSpc>
                <a:spcPct val="100000"/>
              </a:lnSpc>
              <a:spcBef>
                <a:spcPts val="0"/>
              </a:spcBef>
              <a:spcAft>
                <a:spcPts val="0"/>
              </a:spcAft>
              <a:buSzPts val="1800"/>
              <a:buFont typeface="Arial"/>
              <a:buChar char="•"/>
            </a:pPr>
            <a:r>
              <a:rPr b="0" i="0" lang="fa" sz="1800" u="none" cap="none" strike="noStrike">
                <a:solidFill>
                  <a:srgbClr val="FFFFFF"/>
                </a:solidFill>
                <a:latin typeface="Arial"/>
                <a:ea typeface="Arial"/>
                <a:cs typeface="Arial"/>
                <a:sym typeface="Arial"/>
              </a:rPr>
              <a:t>Unless special lenses are used, the field of view (FoV) of a camera is often limited to around 30-40 degrees. </a:t>
            </a:r>
            <a:r>
              <a:rPr lang="fa">
                <a:solidFill>
                  <a:schemeClr val="accent5"/>
                </a:solidFill>
              </a:rPr>
              <a:t>(We need many cameras)</a:t>
            </a:r>
            <a:endParaRPr>
              <a:solidFill>
                <a:schemeClr val="accent5"/>
              </a:solidFill>
            </a:endParaRPr>
          </a:p>
          <a:p>
            <a:pPr indent="-215900" lvl="0" marL="215900" rtl="0" algn="l">
              <a:lnSpc>
                <a:spcPct val="100000"/>
              </a:lnSpc>
              <a:spcBef>
                <a:spcPts val="900"/>
              </a:spcBef>
              <a:spcAft>
                <a:spcPts val="0"/>
              </a:spcAft>
              <a:buSzPts val="1800"/>
              <a:buFont typeface="Arial"/>
              <a:buChar char="•"/>
            </a:pPr>
            <a:r>
              <a:rPr b="0" i="0" lang="fa" sz="1800" u="none" cap="none" strike="noStrike">
                <a:solidFill>
                  <a:srgbClr val="FFFFFF"/>
                </a:solidFill>
                <a:latin typeface="Arial"/>
                <a:ea typeface="Arial"/>
                <a:cs typeface="Arial"/>
                <a:sym typeface="Arial"/>
              </a:rPr>
              <a:t>Datasets are often quite large and loading them could become a challenge. </a:t>
            </a:r>
            <a:r>
              <a:rPr lang="fa">
                <a:solidFill>
                  <a:schemeClr val="accent5"/>
                </a:solidFill>
              </a:rPr>
              <a:t>(We can use cloud-based solutions)</a:t>
            </a:r>
            <a:endParaRPr/>
          </a:p>
          <a:p>
            <a:pPr indent="-215900" lvl="0" marL="215900" rtl="0" algn="l">
              <a:lnSpc>
                <a:spcPct val="100000"/>
              </a:lnSpc>
              <a:spcBef>
                <a:spcPts val="900"/>
              </a:spcBef>
              <a:spcAft>
                <a:spcPts val="0"/>
              </a:spcAft>
              <a:buSzPts val="1800"/>
              <a:buFont typeface="Arial"/>
              <a:buChar char="•"/>
            </a:pPr>
            <a:r>
              <a:rPr b="0" i="0" lang="fa" sz="1800" u="none" cap="none" strike="noStrike">
                <a:solidFill>
                  <a:srgbClr val="FFFFFF"/>
                </a:solidFill>
                <a:latin typeface="Arial"/>
                <a:ea typeface="Arial"/>
                <a:cs typeface="Arial"/>
                <a:sym typeface="Arial"/>
              </a:rPr>
              <a:t>Depth recovery from monocular images needs a combination of structure from motion and stereo disparity. </a:t>
            </a:r>
            <a:r>
              <a:rPr lang="fa">
                <a:solidFill>
                  <a:schemeClr val="accent5"/>
                </a:solidFill>
              </a:rPr>
              <a:t>(We can use deep learning methods or radars to recover depth)</a:t>
            </a:r>
            <a:endParaRPr/>
          </a:p>
          <a:p>
            <a:pPr indent="-215900" lvl="0" marL="215900" rtl="0" algn="l">
              <a:lnSpc>
                <a:spcPct val="100000"/>
              </a:lnSpc>
              <a:spcBef>
                <a:spcPts val="900"/>
              </a:spcBef>
              <a:spcAft>
                <a:spcPts val="0"/>
              </a:spcAft>
              <a:buSzPts val="1800"/>
              <a:buFont typeface="Arial"/>
              <a:buChar char="•"/>
            </a:pPr>
            <a:r>
              <a:rPr b="0" i="0" lang="fa" sz="1800" u="none" cap="none" strike="noStrike">
                <a:solidFill>
                  <a:srgbClr val="FFFFFF"/>
                </a:solidFill>
                <a:latin typeface="Arial"/>
                <a:ea typeface="Arial"/>
                <a:cs typeface="Arial"/>
                <a:sym typeface="Arial"/>
              </a:rPr>
              <a:t>In order to detect and classify objects we need labeled data. </a:t>
            </a:r>
            <a:endParaRPr/>
          </a:p>
        </p:txBody>
      </p:sp>
      <p:sp>
        <p:nvSpPr>
          <p:cNvPr id="226" name="Google Shape;226;p39"/>
          <p:cNvSpPr txBox="1"/>
          <p:nvPr>
            <p:ph idx="12" type="sldNum"/>
          </p:nvPr>
        </p:nvSpPr>
        <p:spPr>
          <a:xfrm>
            <a:off x="4491609" y="4905375"/>
            <a:ext cx="156000" cy="161700"/>
          </a:xfrm>
          <a:prstGeom prst="rect">
            <a:avLst/>
          </a:prstGeom>
        </p:spPr>
        <p:txBody>
          <a:bodyPr anchorCtr="0" anchor="b" bIns="19050" lIns="19050" spcFirstLastPara="1" rIns="19050" wrap="square" tIns="19050">
            <a:spAutoFit/>
          </a:bodyPr>
          <a:lstStyle/>
          <a:p>
            <a:pPr indent="0" lvl="0" marL="0" rtl="0" algn="ctr">
              <a:spcBef>
                <a:spcPts val="0"/>
              </a:spcBef>
              <a:spcAft>
                <a:spcPts val="0"/>
              </a:spcAft>
              <a:buClr>
                <a:srgbClr val="FFFFFF"/>
              </a:buClr>
              <a:buSzPts val="800"/>
              <a:buFont typeface="Arial"/>
              <a:buNone/>
            </a:pPr>
            <a:fld id="{00000000-1234-1234-1234-123412341234}" type="slidenum">
              <a:rPr lang="f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 calcmode="lin" valueType="num">
                                      <p:cBhvr additive="base">
                                        <p:cTn dur="1000"/>
                                        <p:tgtEl>
                                          <p:spTgt spid="22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 calcmode="lin" valueType="num">
                                      <p:cBhvr additive="base">
                                        <p:cTn dur="1000"/>
                                        <p:tgtEl>
                                          <p:spTgt spid="22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 calcmode="lin" valueType="num">
                                      <p:cBhvr additive="base">
                                        <p:cTn dur="1000"/>
                                        <p:tgtEl>
                                          <p:spTgt spid="22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anim calcmode="lin" valueType="num">
                                      <p:cBhvr additive="base">
                                        <p:cTn dur="1000"/>
                                        <p:tgtEl>
                                          <p:spTgt spid="22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